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8" r:id="rId14"/>
    <p:sldId id="268" r:id="rId15"/>
    <p:sldId id="269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4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D8EBD-BCEA-44DB-B3FA-BEF2334C0C16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7F81B-48C6-4241-8C54-F91A4F434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9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18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520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713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73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006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08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73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88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736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324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91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927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563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232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484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7940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598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825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1016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59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49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01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88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09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84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944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8114-23E4-4593-BF3B-532BFBD2E1B6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2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7376-1B16-4472-B0F1-F964F0DA414A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0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DD39-9C18-486C-BC65-D16C8C15D60C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34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E44D-7099-4E2F-8E43-3E18C2255D06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31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1EC0-F5BD-4E51-9DAB-E318021EB119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96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43C8-D353-4AE7-AD9B-AB6C5E624401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74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94BF-BC85-48BF-BC3B-9C7B6A1A6F9D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07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96FF-8624-43D2-B715-A5C5861C3834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87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1E3D-2E4F-4121-8B5B-DDDAB554B90A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2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65C8-5366-440F-85B8-EFCE7441B29B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9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68B0-814B-40D6-B4DB-04CC4FF7D2A1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0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DB75F-8F27-4911-AC37-C552ADB1044A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6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6D5C-3F53-40F4-B006-594CFED681E5}" type="datetime1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4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AB96-F4F7-4D54-B513-CDD7343FAFF8}" type="datetime1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3BFA-5E5C-4D5E-8ABD-D656A00E87E8}" type="datetime1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6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4CFD-9BCE-4FD7-86C9-19BCA0CFC0F4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8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45B-A388-4771-A1DA-47B0603B35BE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7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3AC7750-DD3B-4E48-B89E-99E4CC08EBBE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8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I2C Protocol and RTC Interfacing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84991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Multi-byte Burst Write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10</a:t>
            </a:fld>
            <a:endParaRPr lang="en-US" sz="2400" dirty="0"/>
          </a:p>
        </p:txBody>
      </p:sp>
      <p:pic>
        <p:nvPicPr>
          <p:cNvPr id="5" name="Content Placeholder 4" descr="F9-9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84311" y="3367480"/>
            <a:ext cx="10018712" cy="157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31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Multi-byte Burst Read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11</a:t>
            </a:fld>
            <a:endParaRPr lang="en-US" sz="2400" dirty="0"/>
          </a:p>
        </p:txBody>
      </p:sp>
      <p:pic>
        <p:nvPicPr>
          <p:cNvPr id="5" name="Content Placeholder 4" descr="F9-10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19337" y="3514632"/>
            <a:ext cx="9983686" cy="127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I2C Module Base Address for TI </a:t>
            </a:r>
            <a:r>
              <a:rPr lang="en-US" dirty="0" err="1"/>
              <a:t>Tiva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12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692989"/>
              </p:ext>
            </p:extLst>
          </p:nvPr>
        </p:nvGraphicFramePr>
        <p:xfrm>
          <a:off x="3921678" y="3425163"/>
          <a:ext cx="5486400" cy="164973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SSI Module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Base Address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ArialMT"/>
                          <a:cs typeface="ArialMT"/>
                        </a:rPr>
                        <a:t>I2C 0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ArialMT"/>
                          <a:cs typeface="ArialMT"/>
                        </a:rPr>
                        <a:t>0x4002.0000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ArialMT"/>
                          <a:cs typeface="ArialMT"/>
                        </a:rPr>
                        <a:t>I2C 1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ArialMT"/>
                          <a:cs typeface="ArialMT"/>
                        </a:rPr>
                        <a:t>0x4002.1000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ArialMT"/>
                          <a:cs typeface="ArialMT"/>
                        </a:rPr>
                        <a:t>I2C 2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+mn-lt"/>
                          <a:ea typeface="ArialMT"/>
                          <a:cs typeface="ArialMT"/>
                        </a:rPr>
                        <a:t>0x4002.2000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ArialMT"/>
                          <a:cs typeface="ArialMT"/>
                        </a:rPr>
                        <a:t>I2C 3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ArialMT"/>
                          <a:cs typeface="ArialMT"/>
                        </a:rPr>
                        <a:t>0x4002.3000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809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RCGCI2C, Offset 0x620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13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367" y="3514632"/>
            <a:ext cx="9239626" cy="127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95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RCGCI2C Description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14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6945532"/>
              </p:ext>
            </p:extLst>
          </p:nvPr>
        </p:nvGraphicFramePr>
        <p:xfrm>
          <a:off x="2341520" y="2727056"/>
          <a:ext cx="8863292" cy="1752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1884"/>
                <a:gridCol w="904447"/>
                <a:gridCol w="4026089"/>
                <a:gridCol w="3220872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Bits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Name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Function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I2C 0 Run Mode Clock Gating Control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to enable and 0 to disable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I2C 1 Run Mode Clock Gating Control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to enable and 0 to disable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I2C 2 Run Mode Clock Gating Control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to enable and 0 to disable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I2C 3 Run Mode Clock Gating Control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to enable and 0 to disable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I2CMTPR, Offset 0x0C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15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667" y="3606386"/>
            <a:ext cx="9144000" cy="109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0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I2CMCR, Offset 0x020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16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069" y="3606386"/>
            <a:ext cx="9081195" cy="109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34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I2CMCR Description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17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888812"/>
              </p:ext>
            </p:extLst>
          </p:nvPr>
        </p:nvGraphicFramePr>
        <p:xfrm>
          <a:off x="2341520" y="2727056"/>
          <a:ext cx="8863292" cy="1752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1884"/>
                <a:gridCol w="822560"/>
                <a:gridCol w="3248167"/>
                <a:gridCol w="4080681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Bits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Name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Function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LPBK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I2C Loopback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0: Normal operation, 1: Loopback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MFE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I2C Master Function Enable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1: Enable Master Function, 0: Disable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SFE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I2C Slave Function Enable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1: Enable Slave Function, 0: Disable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GFE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I2C Glitch Filter Enable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1: Enable Glitch Filter, 0: Disable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63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I2CMSA, Offset 0x000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18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069" y="3607252"/>
            <a:ext cx="9081195" cy="109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1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I2CMDR, Offset 0x008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19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265" y="3607252"/>
            <a:ext cx="9066802" cy="109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89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I2C Bus Characteristics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</a:t>
            </a:fld>
            <a:endParaRPr lang="en-US" sz="2400" dirty="0"/>
          </a:p>
        </p:txBody>
      </p:sp>
      <p:pic>
        <p:nvPicPr>
          <p:cNvPr id="5" name="Content Placeholder 4" descr="F9-1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97108" y="2794715"/>
            <a:ext cx="7168901" cy="2859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67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I2CMCS, Offset 0x004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20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495" y="2169994"/>
            <a:ext cx="7620983" cy="3697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60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I2CMS Write-Only Register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21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745756"/>
              </p:ext>
            </p:extLst>
          </p:nvPr>
        </p:nvGraphicFramePr>
        <p:xfrm>
          <a:off x="1484311" y="2727056"/>
          <a:ext cx="10252763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3484"/>
                <a:gridCol w="1062022"/>
                <a:gridCol w="2968008"/>
                <a:gridCol w="5399249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Bits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Name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Function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RUN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I2C Master Enable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1: Master is enable to transfer data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START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Generate START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 should be 1 to generate Start condition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STOP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Generate STOP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 should be 1 to generate Stop condition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Acknowledge Enable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 should be 1 to generate auto ACK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High-Speed Enable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 should be 1 to run in high speed mode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46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I2CMS Read-Only Register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22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988586"/>
              </p:ext>
            </p:extLst>
          </p:nvPr>
        </p:nvGraphicFramePr>
        <p:xfrm>
          <a:off x="1484311" y="2438399"/>
          <a:ext cx="10525718" cy="315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5407"/>
                <a:gridCol w="1090296"/>
                <a:gridCol w="3047024"/>
                <a:gridCol w="5542991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Bits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Name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Function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BUSY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I2C Busy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0: The controller is idle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ERROR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Error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0: No error was detected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ADRACK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Acknowledge Address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0: The transmitted address was acknowledged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DATACK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Acknowledge Data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0: The transmitted data was acknowledged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ARBLST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Arbitration Lost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0: The I2C controller won arbitration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I2C Idle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0: The I2C controller is not idle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BUSBSY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Bus Busy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0: The I2C bus is idle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CLKTO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Clock Timeout Error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0: No clock timeout error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8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I2C Pin Assignment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23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447597"/>
              </p:ext>
            </p:extLst>
          </p:nvPr>
        </p:nvGraphicFramePr>
        <p:xfrm>
          <a:off x="1484311" y="2727056"/>
          <a:ext cx="10252763" cy="1484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9641"/>
                <a:gridCol w="2497541"/>
                <a:gridCol w="2838734"/>
                <a:gridCol w="275684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SSI Module Pin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 Pin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SSI Module Pin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GPIO Pin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Courier"/>
                        </a:rPr>
                        <a:t>I2C0SCL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ArialMT"/>
                          <a:cs typeface="ArialMT"/>
                        </a:rPr>
                        <a:t>PB2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 panose="020F0502020204030204" pitchFamily="34" charset="0"/>
                          <a:cs typeface="Courier"/>
                        </a:rPr>
                        <a:t>I2C2SCL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PB4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 panose="020F0502020204030204" pitchFamily="34" charset="0"/>
                          <a:cs typeface="Courier"/>
                        </a:rPr>
                        <a:t>I2C0SDA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ArialMT"/>
                          <a:cs typeface="ArialMT"/>
                        </a:rPr>
                        <a:t>PB3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Courier"/>
                        </a:rPr>
                        <a:t>I2C2SDA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PB5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 panose="020F0502020204030204" pitchFamily="34" charset="0"/>
                          <a:cs typeface="Courier"/>
                        </a:rPr>
                        <a:t>I2C1SCL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ArialMT"/>
                          <a:cs typeface="ArialMT"/>
                        </a:rPr>
                        <a:t>PA6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Courier"/>
                        </a:rPr>
                        <a:t>I2C3SCL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PD0</a:t>
                      </a: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 panose="020F0502020204030204" pitchFamily="34" charset="0"/>
                          <a:cs typeface="Courier"/>
                        </a:rPr>
                        <a:t>I2C1SDA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ArialMT"/>
                          <a:cs typeface="ArialMT"/>
                        </a:rPr>
                        <a:t>PA7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Courier"/>
                        </a:rPr>
                        <a:t>I2C3SDA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PD1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10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706272"/>
          </a:xfrm>
        </p:spPr>
        <p:txBody>
          <a:bodyPr/>
          <a:lstStyle/>
          <a:p>
            <a:r>
              <a:rPr lang="en-US" dirty="0"/>
              <a:t>Master Single Transmit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24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744" y="706272"/>
            <a:ext cx="2867843" cy="6006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7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801504"/>
          </a:xfrm>
        </p:spPr>
        <p:txBody>
          <a:bodyPr/>
          <a:lstStyle/>
          <a:p>
            <a:r>
              <a:rPr lang="en-US" dirty="0"/>
              <a:t>DS1307 Pins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25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744" y="2845240"/>
            <a:ext cx="2867843" cy="172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32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801504"/>
          </a:xfrm>
        </p:spPr>
        <p:txBody>
          <a:bodyPr/>
          <a:lstStyle/>
          <a:p>
            <a:r>
              <a:rPr lang="en-US" dirty="0"/>
              <a:t>DS1307 Connections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26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714" y="1801504"/>
            <a:ext cx="8376076" cy="35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61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DS1307 Address 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27</a:t>
            </a:fld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764373"/>
              </p:ext>
            </p:extLst>
          </p:nvPr>
        </p:nvGraphicFramePr>
        <p:xfrm>
          <a:off x="1484311" y="2039203"/>
          <a:ext cx="10547680" cy="3224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537"/>
                <a:gridCol w="645223"/>
                <a:gridCol w="119051"/>
                <a:gridCol w="839829"/>
                <a:gridCol w="958880"/>
                <a:gridCol w="958880"/>
                <a:gridCol w="958880"/>
                <a:gridCol w="958880"/>
                <a:gridCol w="756460"/>
                <a:gridCol w="202420"/>
                <a:gridCol w="508010"/>
                <a:gridCol w="1309439"/>
                <a:gridCol w="1059191"/>
              </a:tblGrid>
              <a:tr h="218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Address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Bit7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Bit6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Bit5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Bit4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Bit3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Bit2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Bit1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Bit0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Function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Range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00H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Seconds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Seconds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Seconds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01H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Minutes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Minutes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Minutes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02H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10hour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PM/AM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10hour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Hours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Hours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1-12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0-23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03H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Day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Day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0-7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04H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Date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01-31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05H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10Mnt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Month 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Month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1-12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06H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Year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00-99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07H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out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SQWE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RS1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RS0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Control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08H-3FH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RAM 56x8</a:t>
                      </a:r>
                      <a:endParaRPr lang="en-US" sz="24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0-FFH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72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 bits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28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446778"/>
              </p:ext>
            </p:extLst>
          </p:nvPr>
        </p:nvGraphicFramePr>
        <p:xfrm>
          <a:off x="2238234" y="2735239"/>
          <a:ext cx="8445927" cy="1932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309"/>
                <a:gridCol w="2815309"/>
                <a:gridCol w="2815309"/>
              </a:tblGrid>
              <a:tr h="386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RS1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RS0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Output Frequency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6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Hz</a:t>
                      </a:r>
                    </a:p>
                  </a:txBody>
                  <a:tcPr marL="68580" marR="68580" marT="0" marB="0"/>
                </a:tc>
              </a:tr>
              <a:tr h="386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4.096 kHz</a:t>
                      </a:r>
                    </a:p>
                  </a:txBody>
                  <a:tcPr marL="68580" marR="68580" marT="0" marB="0"/>
                </a:tc>
              </a:tr>
              <a:tr h="386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8.192 kHz</a:t>
                      </a:r>
                    </a:p>
                  </a:txBody>
                  <a:tcPr marL="68580" marR="68580" marT="0" marB="0"/>
                </a:tc>
              </a:tr>
              <a:tr h="3864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32.768 kHz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21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I2C Bit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3</a:t>
            </a:fld>
            <a:endParaRPr lang="en-US" sz="2400" dirty="0"/>
          </a:p>
        </p:txBody>
      </p:sp>
      <p:pic>
        <p:nvPicPr>
          <p:cNvPr id="5" name="Content Placeholder 4" descr="F9-2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119802" y="2846231"/>
            <a:ext cx="6758294" cy="277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87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and STOP Conditions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4</a:t>
            </a:fld>
            <a:endParaRPr lang="en-US" sz="2400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147" y="3193961"/>
            <a:ext cx="6222739" cy="203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87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START Condition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5</a:t>
            </a:fld>
            <a:endParaRPr lang="en-US" sz="2400" dirty="0"/>
          </a:p>
        </p:txBody>
      </p:sp>
      <p:pic>
        <p:nvPicPr>
          <p:cNvPr id="5" name="Content Placeholder 4" descr="F9-4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891128" y="3438659"/>
            <a:ext cx="5554913" cy="168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62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Byte Format in I2C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6</a:t>
            </a:fld>
            <a:endParaRPr lang="en-US" sz="2400" dirty="0"/>
          </a:p>
        </p:txBody>
      </p:sp>
      <p:pic>
        <p:nvPicPr>
          <p:cNvPr id="5" name="Content Placeholder 4" descr="F9-5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15924" y="2910625"/>
            <a:ext cx="6499463" cy="2614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4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Byte Format in I2C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7</a:t>
            </a:fld>
            <a:endParaRPr lang="en-US" sz="2400" dirty="0"/>
          </a:p>
        </p:txBody>
      </p:sp>
      <p:pic>
        <p:nvPicPr>
          <p:cNvPr id="5" name="Content Placeholder 4" descr="F9-6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114453" y="3451538"/>
            <a:ext cx="7052276" cy="1622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26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Data Transmission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8</a:t>
            </a:fld>
            <a:endParaRPr lang="en-US" sz="2400" dirty="0"/>
          </a:p>
        </p:txBody>
      </p:sp>
      <p:pic>
        <p:nvPicPr>
          <p:cNvPr id="5" name="Content Placeholder 4" descr="F9-7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712642" y="3438659"/>
            <a:ext cx="7639058" cy="159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54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 Stretching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9</a:t>
            </a:fld>
            <a:endParaRPr lang="en-US" sz="2400" dirty="0"/>
          </a:p>
        </p:txBody>
      </p:sp>
      <p:pic>
        <p:nvPicPr>
          <p:cNvPr id="5" name="Content Placeholder 4" descr="F9-8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785212" y="2717441"/>
            <a:ext cx="7424809" cy="302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34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1229</TotalTime>
  <Words>579</Words>
  <Application>Microsoft Office PowerPoint</Application>
  <PresentationFormat>Widescreen</PresentationFormat>
  <Paragraphs>314</Paragraphs>
  <Slides>28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ArialMT</vt:lpstr>
      <vt:lpstr>Calibri</vt:lpstr>
      <vt:lpstr>Corbel</vt:lpstr>
      <vt:lpstr>Courier</vt:lpstr>
      <vt:lpstr>Parallax</vt:lpstr>
      <vt:lpstr>Chapter9</vt:lpstr>
      <vt:lpstr>I2C Bus Characteristics</vt:lpstr>
      <vt:lpstr>I2C Bit Format</vt:lpstr>
      <vt:lpstr>START and STOP Conditions</vt:lpstr>
      <vt:lpstr>REPEATED START Condition</vt:lpstr>
      <vt:lpstr>Byte Format in I2C</vt:lpstr>
      <vt:lpstr>Address Byte Format in I2C</vt:lpstr>
      <vt:lpstr>Typical Data Transmission</vt:lpstr>
      <vt:lpstr>Clock Stretching</vt:lpstr>
      <vt:lpstr>Multi-byte Burst Write</vt:lpstr>
      <vt:lpstr>Multi-byte Burst Read</vt:lpstr>
      <vt:lpstr>I2C Module Base Address for TI Tiva</vt:lpstr>
      <vt:lpstr>RCGCI2C, Offset 0x620</vt:lpstr>
      <vt:lpstr>RCGCI2C Description</vt:lpstr>
      <vt:lpstr>I2CMTPR, Offset 0x0C</vt:lpstr>
      <vt:lpstr>I2CMCR, Offset 0x020</vt:lpstr>
      <vt:lpstr>I2CMCR Description</vt:lpstr>
      <vt:lpstr>I2CMSA, Offset 0x000</vt:lpstr>
      <vt:lpstr>I2CMDR, Offset 0x008</vt:lpstr>
      <vt:lpstr>I2CMCS, Offset 0x004</vt:lpstr>
      <vt:lpstr>I2CMS Write-Only Register</vt:lpstr>
      <vt:lpstr>I2CMS Read-Only Register</vt:lpstr>
      <vt:lpstr>I2C Pin Assignment</vt:lpstr>
      <vt:lpstr>Master Single Transmit</vt:lpstr>
      <vt:lpstr>DS1307 Pins</vt:lpstr>
      <vt:lpstr>DS1307 Connections</vt:lpstr>
      <vt:lpstr>DS1307 Address Map</vt:lpstr>
      <vt:lpstr>RS bits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Misagh.s</dc:creator>
  <cp:lastModifiedBy>PC</cp:lastModifiedBy>
  <cp:revision>423</cp:revision>
  <dcterms:created xsi:type="dcterms:W3CDTF">2016-04-05T15:14:57Z</dcterms:created>
  <dcterms:modified xsi:type="dcterms:W3CDTF">2017-09-13T15:18:10Z</dcterms:modified>
</cp:coreProperties>
</file>