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68" r:id="rId15"/>
    <p:sldId id="269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7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0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8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73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73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32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9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56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23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84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94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59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016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I2C Protocol and RTC Interfacing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Multi-byte Burst 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9-9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84311" y="3367480"/>
            <a:ext cx="10018712" cy="157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Multi-byte Burst 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  <p:pic>
        <p:nvPicPr>
          <p:cNvPr id="5" name="Content Placeholder 4" descr="F9-10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19337" y="3514632"/>
            <a:ext cx="9983686" cy="12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Module Base Address for TI </a:t>
            </a:r>
            <a:r>
              <a:rPr lang="en-US" dirty="0" err="1"/>
              <a:t>Tiva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692989"/>
              </p:ext>
            </p:extLst>
          </p:nvPr>
        </p:nvGraphicFramePr>
        <p:xfrm>
          <a:off x="3921678" y="3425163"/>
          <a:ext cx="5486400" cy="164973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SSI Module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Base Address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ArialMT"/>
                          <a:cs typeface="ArialMT"/>
                        </a:rPr>
                        <a:t>I2C 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ArialMT"/>
                          <a:cs typeface="ArialMT"/>
                        </a:rPr>
                        <a:t>0x4002.0000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ArialMT"/>
                          <a:cs typeface="ArialMT"/>
                        </a:rPr>
                        <a:t>I2C 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ArialMT"/>
                          <a:cs typeface="ArialMT"/>
                        </a:rPr>
                        <a:t>0x4002.1000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ArialMT"/>
                          <a:cs typeface="ArialMT"/>
                        </a:rPr>
                        <a:t>I2C 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ArialMT"/>
                          <a:cs typeface="ArialMT"/>
                        </a:rPr>
                        <a:t>0x4002.2000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ArialMT"/>
                          <a:cs typeface="ArialMT"/>
                        </a:rPr>
                        <a:t>I2C 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ArialMT"/>
                          <a:cs typeface="ArialMT"/>
                        </a:rPr>
                        <a:t>0x4002.3000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RCGCI2C, Offset 0x620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67" y="3514632"/>
            <a:ext cx="9239626" cy="12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RCGCI2C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945532"/>
              </p:ext>
            </p:extLst>
          </p:nvPr>
        </p:nvGraphicFramePr>
        <p:xfrm>
          <a:off x="2341520" y="2727056"/>
          <a:ext cx="8863292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884"/>
                <a:gridCol w="904447"/>
                <a:gridCol w="4026089"/>
                <a:gridCol w="322087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0 Run Mode Clock Gating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to enable and 0 to disable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1 Run Mode Clock Gating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to enable and 0 to disable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2 Run Mode Clock Gating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to enable and 0 to disable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3 Run Mode Clock Gating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to enable and 0 to disable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I2CMTPR, Offset 0x0C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667" y="3606386"/>
            <a:ext cx="9144000" cy="109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I2CMCR, Offset 0x020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16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9" y="3606386"/>
            <a:ext cx="9081195" cy="109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I2CMCR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17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88812"/>
              </p:ext>
            </p:extLst>
          </p:nvPr>
        </p:nvGraphicFramePr>
        <p:xfrm>
          <a:off x="2341520" y="2727056"/>
          <a:ext cx="8863292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884"/>
                <a:gridCol w="822560"/>
                <a:gridCol w="3248167"/>
                <a:gridCol w="408068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LPBK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Loopback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Normal operation, 1: Loopback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Master Function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 Enable Master Function, 0: Disable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Slave Function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 Enable Slave Function, 0: Disable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Glitch Filter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 Enable Glitch Filter, 0: Disable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6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I2CMSA, Offset 0x000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18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9" y="3607252"/>
            <a:ext cx="9081195" cy="10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I2CMDR, Offset 0x008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19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65" y="3607252"/>
            <a:ext cx="9066802" cy="10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Bus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  <p:pic>
        <p:nvPicPr>
          <p:cNvPr id="5" name="Content Placeholder 4" descr="F9-1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7108" y="2794715"/>
            <a:ext cx="7168901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I2CMCS, Offset 0x004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20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495" y="2169994"/>
            <a:ext cx="7620983" cy="369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I2CMS Write-Only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21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745756"/>
              </p:ext>
            </p:extLst>
          </p:nvPr>
        </p:nvGraphicFramePr>
        <p:xfrm>
          <a:off x="1484311" y="2727056"/>
          <a:ext cx="10252763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3484"/>
                <a:gridCol w="1062022"/>
                <a:gridCol w="2968008"/>
                <a:gridCol w="53992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Master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 Master is enable to transfer data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Generate START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 should be 1 to generate Start condition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Generate STOP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 should be 1 to generate Stop condition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Acknowledge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 should be 1 to generate auto ACK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High-Speed Enable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 should be 1 to run in high speed mode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4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I2CMS Read-Only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22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988586"/>
              </p:ext>
            </p:extLst>
          </p:nvPr>
        </p:nvGraphicFramePr>
        <p:xfrm>
          <a:off x="1484311" y="2438399"/>
          <a:ext cx="10525718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407"/>
                <a:gridCol w="1090296"/>
                <a:gridCol w="3047024"/>
                <a:gridCol w="554299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Busy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controller is idle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ERROR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Error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No error was detected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ADRACK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Acknowledge Address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transmitted address was acknowledged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Acknowledge Data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transmitted data was acknowledged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ARBLST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Arbitration 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I2C controller won arbitration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I2C Idle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I2C controller is not idle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BUSBSY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 Busy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The I2C bus is idle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CLKTO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Clock Timeout Error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0: No clock timeout error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Pin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23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447597"/>
              </p:ext>
            </p:extLst>
          </p:nvPr>
        </p:nvGraphicFramePr>
        <p:xfrm>
          <a:off x="1484311" y="2727056"/>
          <a:ext cx="10252763" cy="148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641"/>
                <a:gridCol w="2497541"/>
                <a:gridCol w="2838734"/>
                <a:gridCol w="275684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SSI Module Pin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 Pin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SSI Module Pin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 Pin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I2C0SCL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ArialMT"/>
                          <a:cs typeface="ArialMT"/>
                        </a:rPr>
                        <a:t>PB2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I2C2SCL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I2C0SDA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ArialMT"/>
                          <a:cs typeface="ArialMT"/>
                        </a:rPr>
                        <a:t>PB3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I2C2SDA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I2C1SCL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ArialMT"/>
                          <a:cs typeface="ArialMT"/>
                        </a:rPr>
                        <a:t>PA6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I2C3SCL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PD0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I2C1SDA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ArialMT"/>
                          <a:cs typeface="ArialMT"/>
                        </a:rPr>
                        <a:t>PA7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Courier"/>
                        </a:rPr>
                        <a:t>I2C3SDA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PD1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1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706272"/>
          </a:xfrm>
        </p:spPr>
        <p:txBody>
          <a:bodyPr/>
          <a:lstStyle/>
          <a:p>
            <a:r>
              <a:rPr lang="en-US" dirty="0"/>
              <a:t>Master Single Transmit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24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44" y="706272"/>
            <a:ext cx="2867843" cy="600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801504"/>
          </a:xfrm>
        </p:spPr>
        <p:txBody>
          <a:bodyPr/>
          <a:lstStyle/>
          <a:p>
            <a:r>
              <a:rPr lang="en-US" dirty="0"/>
              <a:t>DS1307 Pins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25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44" y="2845240"/>
            <a:ext cx="2867843" cy="172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801504"/>
          </a:xfrm>
        </p:spPr>
        <p:txBody>
          <a:bodyPr/>
          <a:lstStyle/>
          <a:p>
            <a:r>
              <a:rPr lang="en-US" dirty="0"/>
              <a:t>DS1307 Connections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26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714" y="1801504"/>
            <a:ext cx="8376076" cy="35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DS1307 Address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27</a:t>
            </a:fld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764373"/>
              </p:ext>
            </p:extLst>
          </p:nvPr>
        </p:nvGraphicFramePr>
        <p:xfrm>
          <a:off x="1484311" y="2039203"/>
          <a:ext cx="10547680" cy="322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37"/>
                <a:gridCol w="645223"/>
                <a:gridCol w="119051"/>
                <a:gridCol w="839829"/>
                <a:gridCol w="958880"/>
                <a:gridCol w="958880"/>
                <a:gridCol w="958880"/>
                <a:gridCol w="958880"/>
                <a:gridCol w="756460"/>
                <a:gridCol w="202420"/>
                <a:gridCol w="508010"/>
                <a:gridCol w="1309439"/>
                <a:gridCol w="1059191"/>
              </a:tblGrid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Bit7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Bit6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Bit5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Bit4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Bit3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Bit2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Bit1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00H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Seconds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Seconds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Seconds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Minutes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10hour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PM/AM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10hour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Hours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Hours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1-12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0-23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0-7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Date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01-31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10Mnt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 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1-12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Year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00-99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SQWE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RS1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RS0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Control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08H-3FH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RAM 56x8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0-FFH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28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446778"/>
              </p:ext>
            </p:extLst>
          </p:nvPr>
        </p:nvGraphicFramePr>
        <p:xfrm>
          <a:off x="2238234" y="2735239"/>
          <a:ext cx="8445927" cy="193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309"/>
                <a:gridCol w="2815309"/>
                <a:gridCol w="2815309"/>
              </a:tblGrid>
              <a:tr h="386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Output Frequency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6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Hz</a:t>
                      </a:r>
                    </a:p>
                  </a:txBody>
                  <a:tcPr marL="68580" marR="68580" marT="0" marB="0"/>
                </a:tc>
              </a:tr>
              <a:tr h="386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4.096 kHz</a:t>
                      </a:r>
                    </a:p>
                  </a:txBody>
                  <a:tcPr marL="68580" marR="68580" marT="0" marB="0"/>
                </a:tc>
              </a:tr>
              <a:tr h="386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8.192 kHz</a:t>
                      </a:r>
                    </a:p>
                  </a:txBody>
                  <a:tcPr marL="68580" marR="68580" marT="0" marB="0"/>
                </a:tc>
              </a:tr>
              <a:tr h="386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32.768 kHz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2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Bit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pic>
        <p:nvPicPr>
          <p:cNvPr id="5" name="Content Placeholder 4" descr="F9-2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19802" y="2846231"/>
            <a:ext cx="6758294" cy="27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and STOP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147" y="3193961"/>
            <a:ext cx="6222739" cy="203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START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pic>
        <p:nvPicPr>
          <p:cNvPr id="5" name="Content Placeholder 4" descr="F9-4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91128" y="3438659"/>
            <a:ext cx="5554913" cy="168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Format in I2C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F9-5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15924" y="2910625"/>
            <a:ext cx="6499463" cy="26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Byte Format in I2C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  <p:pic>
        <p:nvPicPr>
          <p:cNvPr id="5" name="Content Placeholder 4" descr="F9-6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14453" y="3451538"/>
            <a:ext cx="7052276" cy="162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Data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5" name="Content Placeholder 4" descr="F9-7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12642" y="3438659"/>
            <a:ext cx="7639058" cy="159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Stretching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pic>
        <p:nvPicPr>
          <p:cNvPr id="5" name="Content Placeholder 4" descr="F9-8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5212" y="2717441"/>
            <a:ext cx="7424809" cy="302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1229</TotalTime>
  <Words>579</Words>
  <Application>Microsoft Office PowerPoint</Application>
  <PresentationFormat>Widescreen</PresentationFormat>
  <Paragraphs>314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ArialMT</vt:lpstr>
      <vt:lpstr>Calibri</vt:lpstr>
      <vt:lpstr>Corbel</vt:lpstr>
      <vt:lpstr>Courier</vt:lpstr>
      <vt:lpstr>Parallax</vt:lpstr>
      <vt:lpstr>Chapter9</vt:lpstr>
      <vt:lpstr>I2C Bus Characteristics</vt:lpstr>
      <vt:lpstr>I2C Bit Format</vt:lpstr>
      <vt:lpstr>START and STOP Conditions</vt:lpstr>
      <vt:lpstr>REPEATED START Condition</vt:lpstr>
      <vt:lpstr>Byte Format in I2C</vt:lpstr>
      <vt:lpstr>Address Byte Format in I2C</vt:lpstr>
      <vt:lpstr>Typical Data Transmission</vt:lpstr>
      <vt:lpstr>Clock Stretching</vt:lpstr>
      <vt:lpstr>Multi-byte Burst Write</vt:lpstr>
      <vt:lpstr>Multi-byte Burst Read</vt:lpstr>
      <vt:lpstr>I2C Module Base Address for TI Tiva</vt:lpstr>
      <vt:lpstr>RCGCI2C, Offset 0x620</vt:lpstr>
      <vt:lpstr>RCGCI2C Description</vt:lpstr>
      <vt:lpstr>I2CMTPR, Offset 0x0C</vt:lpstr>
      <vt:lpstr>I2CMCR, Offset 0x020</vt:lpstr>
      <vt:lpstr>I2CMCR Description</vt:lpstr>
      <vt:lpstr>I2CMSA, Offset 0x000</vt:lpstr>
      <vt:lpstr>I2CMDR, Offset 0x008</vt:lpstr>
      <vt:lpstr>I2CMCS, Offset 0x004</vt:lpstr>
      <vt:lpstr>I2CMS Write-Only Register</vt:lpstr>
      <vt:lpstr>I2CMS Read-Only Register</vt:lpstr>
      <vt:lpstr>I2C Pin Assignment</vt:lpstr>
      <vt:lpstr>Master Single Transmit</vt:lpstr>
      <vt:lpstr>DS1307 Pins</vt:lpstr>
      <vt:lpstr>DS1307 Connections</vt:lpstr>
      <vt:lpstr>DS1307 Address Map</vt:lpstr>
      <vt:lpstr>RS bits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PC</cp:lastModifiedBy>
  <cp:revision>423</cp:revision>
  <dcterms:created xsi:type="dcterms:W3CDTF">2016-04-05T15:14:57Z</dcterms:created>
  <dcterms:modified xsi:type="dcterms:W3CDTF">2017-09-13T15:18:10Z</dcterms:modified>
</cp:coreProperties>
</file>