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3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290" r:id="rId28"/>
    <p:sldId id="291" r:id="rId29"/>
    <p:sldId id="292" r:id="rId30"/>
    <p:sldId id="293" r:id="rId31"/>
    <p:sldId id="294" r:id="rId32"/>
    <p:sldId id="296" r:id="rId33"/>
    <p:sldId id="297" r:id="rId34"/>
    <p:sldId id="298" r:id="rId35"/>
    <p:sldId id="301" r:id="rId36"/>
    <p:sldId id="30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3F8"/>
    <a:srgbClr val="E8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D8EBD-BCEA-44DB-B3FA-BEF2334C0C16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7F81B-48C6-4241-8C54-F91A4F434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9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18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41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79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80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19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22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8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32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3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92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82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6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55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36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261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05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02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31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20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6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598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38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812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456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540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725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07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4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8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09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4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8114-23E4-4593-BF3B-532BFBD2E1B6}" type="datetime1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2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7376-1B16-4472-B0F1-F964F0DA414A}" type="datetime1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0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DD39-9C18-486C-BC65-D16C8C15D60C}" type="datetime1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3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E44D-7099-4E2F-8E43-3E18C2255D06}" type="datetime1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3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1EC0-F5BD-4E51-9DAB-E318021EB119}" type="datetime1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43C8-D353-4AE7-AD9B-AB6C5E624401}" type="datetime1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4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94BF-BC85-48BF-BC3B-9C7B6A1A6F9D}" type="datetime1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0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6FF-8624-43D2-B715-A5C5861C3834}" type="datetime1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87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1E3D-2E4F-4121-8B5B-DDDAB554B90A}" type="datetime1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2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65C8-5366-440F-85B8-EFCE7441B29B}" type="datetime1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9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68B0-814B-40D6-B4DB-04CC4FF7D2A1}" type="datetime1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0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B75F-8F27-4911-AC37-C552ADB1044A}" type="datetime1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6D5C-3F53-40F4-B006-594CFED681E5}" type="datetime1">
              <a:rPr lang="en-US" smtClean="0"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4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B96-F4F7-4D54-B513-CDD7343FAFF8}" type="datetime1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3BFA-5E5C-4D5E-8ABD-D656A00E87E8}" type="datetime1">
              <a:rPr lang="en-US" smtClean="0"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6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4CFD-9BCE-4FD7-86C9-19BCA0CFC0F4}" type="datetime1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45B-A388-4771-A1DA-47B0603B35BE}" type="datetime1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AC7750-DD3B-4E48-B89E-99E4CC08EBBE}" type="datetime1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8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ADC, DAC, and Sensor Interfacing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499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Successive Approximation ADC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10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44" y="2438399"/>
            <a:ext cx="9253445" cy="34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Block Diagram of a TI ADC Module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11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93" y="2438399"/>
            <a:ext cx="4382067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080" y="685800"/>
            <a:ext cx="10615920" cy="1752599"/>
          </a:xfrm>
        </p:spPr>
        <p:txBody>
          <a:bodyPr/>
          <a:lstStyle/>
          <a:p>
            <a:r>
              <a:rPr lang="en-US" dirty="0"/>
              <a:t>ADC Run Mode Clock Gating Control (RCGCADC)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12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25" y="3159573"/>
            <a:ext cx="8627429" cy="19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and FIFO Depth of Sequencers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13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180814"/>
              </p:ext>
            </p:extLst>
          </p:nvPr>
        </p:nvGraphicFramePr>
        <p:xfrm>
          <a:off x="2483893" y="2537923"/>
          <a:ext cx="9130352" cy="1484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4222"/>
                <a:gridCol w="4444343"/>
                <a:gridCol w="2891787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Sequencer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Samples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Depth of FIFO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SS0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SS1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SS2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SS3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0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080" y="685800"/>
            <a:ext cx="10615920" cy="1752599"/>
          </a:xfrm>
        </p:spPr>
        <p:txBody>
          <a:bodyPr/>
          <a:lstStyle/>
          <a:p>
            <a:r>
              <a:rPr lang="en-US" dirty="0"/>
              <a:t>ADC Active Sample Sequencer (ADCACTSS)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14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25" y="3756681"/>
            <a:ext cx="8627429" cy="7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080" y="685800"/>
            <a:ext cx="10615920" cy="1752599"/>
          </a:xfrm>
        </p:spPr>
        <p:txBody>
          <a:bodyPr/>
          <a:lstStyle/>
          <a:p>
            <a:r>
              <a:rPr lang="en-US" dirty="0"/>
              <a:t>ADC Event Multiplexer Select (ADCEMUX)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15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42" y="2101755"/>
            <a:ext cx="7247534" cy="45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05" y="685800"/>
            <a:ext cx="11100179" cy="1752599"/>
          </a:xfrm>
        </p:spPr>
        <p:txBody>
          <a:bodyPr>
            <a:normAutofit/>
          </a:bodyPr>
          <a:lstStyle/>
          <a:p>
            <a:r>
              <a:rPr lang="en-US" sz="3600" dirty="0"/>
              <a:t>ADC Processor Sample Sequence Initiate (ADCPSSI)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16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64" y="3182414"/>
            <a:ext cx="8436660" cy="19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876" y="276368"/>
            <a:ext cx="10895464" cy="1752599"/>
          </a:xfrm>
        </p:spPr>
        <p:txBody>
          <a:bodyPr/>
          <a:lstStyle/>
          <a:p>
            <a:r>
              <a:rPr lang="en-US" dirty="0"/>
              <a:t>Analog input pin assignment in TI </a:t>
            </a:r>
            <a:r>
              <a:rPr lang="en-US" dirty="0" err="1" smtClean="0"/>
              <a:t>Tiva</a:t>
            </a:r>
            <a:r>
              <a:rPr lang="en-US" dirty="0" smtClean="0"/>
              <a:t> </a:t>
            </a:r>
            <a:r>
              <a:rPr lang="en-US" dirty="0"/>
              <a:t>TMC123GH6PM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17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269451"/>
              </p:ext>
            </p:extLst>
          </p:nvPr>
        </p:nvGraphicFramePr>
        <p:xfrm>
          <a:off x="2402006" y="2032956"/>
          <a:ext cx="8290542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3958"/>
                <a:gridCol w="2156346"/>
                <a:gridCol w="2100372"/>
                <a:gridCol w="255986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Pin Name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Description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Pin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Pin Number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ADC input 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PE3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ADC input 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PE2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AIN2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ADC input 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PE1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AIN3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ADC input 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PE0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ADC input 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PD3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64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AIN5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ADC input 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PD2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63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AIN6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ADC input 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PD1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62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AIN7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ADC input 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PD0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61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AIN8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ADC input 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PE5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60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AIN9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ADC input 9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PE4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59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AIN10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ADC input 10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PB4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58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AIN11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ADC input 11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PB5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57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05" y="685800"/>
            <a:ext cx="11100179" cy="1752599"/>
          </a:xfrm>
        </p:spPr>
        <p:txBody>
          <a:bodyPr>
            <a:normAutofit/>
          </a:bodyPr>
          <a:lstStyle/>
          <a:p>
            <a:r>
              <a:rPr lang="en-US" sz="3600" dirty="0"/>
              <a:t>ADC Sample Sequence Input Multiplexer Select 3 (ADCSSMUX3)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18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64" y="3382042"/>
            <a:ext cx="8436660" cy="15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05" y="685800"/>
            <a:ext cx="11100179" cy="1752599"/>
          </a:xfrm>
        </p:spPr>
        <p:txBody>
          <a:bodyPr>
            <a:normAutofit/>
          </a:bodyPr>
          <a:lstStyle/>
          <a:p>
            <a:r>
              <a:rPr lang="en-US" sz="3600" dirty="0"/>
              <a:t>ADC Raw Interrupt Status (ADCRIS)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19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60" y="2438400"/>
            <a:ext cx="7326493" cy="379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Connection to Sensor via ADC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3699542"/>
            <a:ext cx="10021824" cy="90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05" y="685800"/>
            <a:ext cx="11100179" cy="1752599"/>
          </a:xfrm>
        </p:spPr>
        <p:txBody>
          <a:bodyPr>
            <a:normAutofit/>
          </a:bodyPr>
          <a:lstStyle/>
          <a:p>
            <a:r>
              <a:rPr lang="en-US" sz="3600" dirty="0"/>
              <a:t>ADC Sample Sequence Result FIFO 3 (ADCSSFIFO3)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20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80" y="3294862"/>
            <a:ext cx="8518827" cy="171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05" y="685800"/>
            <a:ext cx="11100179" cy="1752599"/>
          </a:xfrm>
        </p:spPr>
        <p:txBody>
          <a:bodyPr>
            <a:normAutofit/>
          </a:bodyPr>
          <a:lstStyle/>
          <a:p>
            <a:r>
              <a:rPr lang="en-US" sz="3600" dirty="0"/>
              <a:t>ADC Interrupt Status and Clear (ADCISC)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21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94" y="2224585"/>
            <a:ext cx="8744694" cy="36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channel pairing for differential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22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104525"/>
              </p:ext>
            </p:extLst>
          </p:nvPr>
        </p:nvGraphicFramePr>
        <p:xfrm>
          <a:off x="2797791" y="2537923"/>
          <a:ext cx="7219666" cy="2309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4269"/>
                <a:gridCol w="4285397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Differential Pair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Analog Inputs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and 1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and 3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and 5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and 7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and 9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and 11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05" y="685800"/>
            <a:ext cx="11100179" cy="1752599"/>
          </a:xfrm>
        </p:spPr>
        <p:txBody>
          <a:bodyPr>
            <a:normAutofit/>
          </a:bodyPr>
          <a:lstStyle/>
          <a:p>
            <a:r>
              <a:rPr lang="en-US" sz="3600" dirty="0"/>
              <a:t>ADC Sample Sequence Control 3 (ADCSSCTL3)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23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86" y="1908053"/>
            <a:ext cx="6018663" cy="48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05" y="685800"/>
            <a:ext cx="11100179" cy="1752599"/>
          </a:xfrm>
        </p:spPr>
        <p:txBody>
          <a:bodyPr>
            <a:normAutofit/>
          </a:bodyPr>
          <a:lstStyle/>
          <a:p>
            <a:r>
              <a:rPr lang="en-US" sz="3600" dirty="0"/>
              <a:t>ADC Interrupt Mask (ADCIM)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24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22" y="2183642"/>
            <a:ext cx="7356144" cy="35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channel pairing for differential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25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261350"/>
              </p:ext>
            </p:extLst>
          </p:nvPr>
        </p:nvGraphicFramePr>
        <p:xfrm>
          <a:off x="4231038" y="2213415"/>
          <a:ext cx="4618495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082"/>
                <a:gridCol w="2741413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ADC Channel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Pin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PE3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PE2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AIN2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PE1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AIN3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PE0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PD3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AIN5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PD2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AIN6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PD1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AIN7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PD0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AIN8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PE5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AIN9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PE4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AIN10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PB4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AIN11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MT"/>
                          <a:cs typeface="ArialMT"/>
                        </a:rPr>
                        <a:t>PB5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6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05" y="685800"/>
            <a:ext cx="11100179" cy="1752599"/>
          </a:xfrm>
        </p:spPr>
        <p:txBody>
          <a:bodyPr>
            <a:normAutofit/>
          </a:bodyPr>
          <a:lstStyle/>
          <a:p>
            <a:r>
              <a:rPr lang="en-US" sz="3600" dirty="0"/>
              <a:t>ADC Connection for Program 7-1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26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48" y="2183642"/>
            <a:ext cx="3118492" cy="35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Thermistor Resistance vs. 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27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325909"/>
              </p:ext>
            </p:extLst>
          </p:nvPr>
        </p:nvGraphicFramePr>
        <p:xfrm>
          <a:off x="3212184" y="3070167"/>
          <a:ext cx="6773218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8137"/>
                <a:gridCol w="2745081"/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Temperature ('C)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93014" marR="1930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Tf (K ohms)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93014" marR="193014" marT="0" marB="0"/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93014" marR="1930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29.490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93014" marR="193014" marT="0" marB="0"/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93014" marR="1930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10.000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93014" marR="193014" marT="0" marB="0"/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93014" marR="1930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3.893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93014" marR="193014" marT="0" marB="0"/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93014" marR="1930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1.700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93014" marR="193014" marT="0" marB="0"/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93014" marR="19301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0.817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93014" marR="1930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0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Thermistor</a:t>
            </a:r>
            <a:br>
              <a:rPr lang="en-US" dirty="0" smtClean="0"/>
            </a:br>
            <a:r>
              <a:rPr lang="en-US" sz="1800" dirty="0"/>
              <a:t>(Copied from http://www.maximintegrated.com)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28</a:t>
            </a:fld>
            <a:endParaRPr lang="en-US" sz="2400" dirty="0"/>
          </a:p>
        </p:txBody>
      </p:sp>
      <p:pic>
        <p:nvPicPr>
          <p:cNvPr id="5" name="Content Placeholder 4" descr="F7-16_thermistor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2386" y="2438398"/>
            <a:ext cx="5842561" cy="41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LM34 and LM35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29</a:t>
            </a:fld>
            <a:endParaRPr lang="en-US" sz="2400" dirty="0"/>
          </a:p>
        </p:txBody>
      </p:sp>
      <p:pic>
        <p:nvPicPr>
          <p:cNvPr id="5" name="Content Placeholder 4" descr="F7-16_LM34andLM35Diagram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8511" y="2438399"/>
            <a:ext cx="8470312" cy="379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 8-bit ADC Block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43" y="2438399"/>
            <a:ext cx="5381198" cy="379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Data to the CPU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30</a:t>
            </a:fld>
            <a:endParaRPr lang="en-US" sz="2400" dirty="0"/>
          </a:p>
        </p:txBody>
      </p:sp>
      <p:pic>
        <p:nvPicPr>
          <p:cNvPr id="5" name="Content Placeholder 4" descr="F6-7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44867" y="2438399"/>
            <a:ext cx="1897600" cy="43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LM34/35 Connection to ARM and Its Pin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31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67" y="2514407"/>
            <a:ext cx="8869573" cy="34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 Block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32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74" y="2438399"/>
            <a:ext cx="6653586" cy="41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Connection to DAC0808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33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82" y="2438399"/>
            <a:ext cx="8371569" cy="379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Saw Tooth Wave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34</a:t>
            </a:fld>
            <a:endParaRPr lang="en-US" sz="2400" dirty="0"/>
          </a:p>
        </p:txBody>
      </p:sp>
      <p:pic>
        <p:nvPicPr>
          <p:cNvPr id="5" name="Content Placeholder 4" descr="F7-sawTooth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8232" y="3009206"/>
            <a:ext cx="8870870" cy="22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vs. Voltage Magnitude for Sine Wave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35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941134"/>
              </p:ext>
            </p:extLst>
          </p:nvPr>
        </p:nvGraphicFramePr>
        <p:xfrm>
          <a:off x="1919824" y="2438399"/>
          <a:ext cx="9032032" cy="4288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3975"/>
                <a:gridCol w="1377257"/>
                <a:gridCol w="3200400"/>
                <a:gridCol w="3200400"/>
              </a:tblGrid>
              <a:tr h="572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Angle Ɵ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(degrees)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Sin Ɵ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</a:t>
                      </a:r>
                      <a:r>
                        <a:rPr lang="en-US" sz="1600" baseline="-25000">
                          <a:effectLst/>
                        </a:rPr>
                        <a:t>OUT</a:t>
                      </a:r>
                      <a:r>
                        <a:rPr lang="en-US" sz="1600">
                          <a:effectLst/>
                        </a:rPr>
                        <a:t> (Voltage Magnitude)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5V + (5V × sin Ɵ)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Values Sent to DAC (decimal)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(Voltage Mag. × 25.6)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</a:tr>
              <a:tr h="285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</a:tr>
              <a:tr h="285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</a:tr>
              <a:tr h="285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9.33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</a:tr>
              <a:tr h="285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</a:tr>
              <a:tr h="285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9.33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</a:tr>
              <a:tr h="285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</a:tr>
              <a:tr h="285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</a:tr>
              <a:tr h="285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</a:tr>
              <a:tr h="285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-0.866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</a:tr>
              <a:tr h="285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</a:tr>
              <a:tr h="285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-0.866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</a:tr>
              <a:tr h="285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</a:tr>
              <a:tr h="285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4971" marR="1049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3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Angle vs. Voltage Magnitude for Sine 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36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12" y="2702678"/>
            <a:ext cx="8604909" cy="290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versus Step Size for ADC (</a:t>
            </a:r>
            <a:r>
              <a:rPr lang="en-US" dirty="0" err="1"/>
              <a:t>Vref</a:t>
            </a:r>
            <a:r>
              <a:rPr lang="en-US" dirty="0"/>
              <a:t> = 5V)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4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550210"/>
              </p:ext>
            </p:extLst>
          </p:nvPr>
        </p:nvGraphicFramePr>
        <p:xfrm>
          <a:off x="3369613" y="3251731"/>
          <a:ext cx="6233160" cy="2168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9640"/>
                <a:gridCol w="2651760"/>
                <a:gridCol w="265176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n-bit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steps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Step size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9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5V /256 = 19.53 mV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5V /1024 = 4.88 mV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5V /4096 = 1.2 mV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65,536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5V /65,536 = 0.076 mV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Note: </a:t>
                      </a:r>
                      <a:r>
                        <a:rPr lang="en-US" sz="1800" dirty="0" err="1">
                          <a:effectLst/>
                        </a:rPr>
                        <a:t>V</a:t>
                      </a:r>
                      <a:r>
                        <a:rPr lang="en-US" sz="1800" baseline="-25000" dirty="0" err="1">
                          <a:effectLst/>
                        </a:rPr>
                        <a:t>ref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= 5V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8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Vref</a:t>
            </a:r>
            <a:r>
              <a:rPr lang="en-US" dirty="0"/>
              <a:t> Relation to Vin Range for an 8-bit ADC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5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403392"/>
              </p:ext>
            </p:extLst>
          </p:nvPr>
        </p:nvGraphicFramePr>
        <p:xfrm>
          <a:off x="2297898" y="2604374"/>
          <a:ext cx="8653957" cy="3627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852"/>
                <a:gridCol w="3200778"/>
                <a:gridCol w="3319327"/>
              </a:tblGrid>
              <a:tr h="394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V</a:t>
                      </a:r>
                      <a:r>
                        <a:rPr lang="en-US" sz="2300" baseline="-25000">
                          <a:effectLst/>
                        </a:rPr>
                        <a:t>ref</a:t>
                      </a:r>
                      <a:r>
                        <a:rPr lang="en-US" sz="2300">
                          <a:effectLst/>
                        </a:rPr>
                        <a:t> (V)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V</a:t>
                      </a:r>
                      <a:r>
                        <a:rPr lang="en-US" sz="2300" baseline="-25000">
                          <a:effectLst/>
                        </a:rPr>
                        <a:t>in</a:t>
                      </a:r>
                      <a:r>
                        <a:rPr lang="en-US" sz="2300">
                          <a:effectLst/>
                        </a:rPr>
                        <a:t> in Range (V)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Step Size (mV)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</a:tr>
              <a:tr h="394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5.00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0 to 5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5 / 256 = 19.53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</a:tr>
              <a:tr h="394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4.00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0 to 4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4 / 256 = 15.62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</a:tr>
              <a:tr h="394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3.00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0 to 3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 / 256 = 11.71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</a:tr>
              <a:tr h="394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2.56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0 to 2.56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2.56 / 256 = 10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</a:tr>
              <a:tr h="394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2.00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0 to 2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 / 256 = 7.81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</a:tr>
              <a:tr h="394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1.28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0 to 1.28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1.28 / 256 = 5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</a:tr>
              <a:tr h="394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1.00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0 to 1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 / 256 = 3.90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</a:tr>
              <a:tr h="39485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Note: In an 8-bit ADC, step size is </a:t>
                      </a:r>
                      <a:r>
                        <a:rPr lang="en-US" sz="2300" dirty="0" err="1">
                          <a:effectLst/>
                        </a:rPr>
                        <a:t>V</a:t>
                      </a:r>
                      <a:r>
                        <a:rPr lang="en-US" sz="2300" baseline="-25000" dirty="0" err="1">
                          <a:effectLst/>
                        </a:rPr>
                        <a:t>ref</a:t>
                      </a:r>
                      <a:r>
                        <a:rPr lang="en-US" sz="2300" dirty="0">
                          <a:effectLst/>
                        </a:rPr>
                        <a:t>/256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2256" marR="14225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6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Vref</a:t>
            </a:r>
            <a:r>
              <a:rPr lang="en-US" dirty="0"/>
              <a:t> Relation to Vin Range for an 10-bit ADC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6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881757"/>
              </p:ext>
            </p:extLst>
          </p:nvPr>
        </p:nvGraphicFramePr>
        <p:xfrm>
          <a:off x="2151315" y="2438399"/>
          <a:ext cx="8638606" cy="3610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108"/>
                <a:gridCol w="3136923"/>
                <a:gridCol w="3257575"/>
              </a:tblGrid>
              <a:tr h="399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</a:rPr>
                        <a:t>Vref</a:t>
                      </a:r>
                      <a:r>
                        <a:rPr lang="en-US" sz="2300" dirty="0">
                          <a:effectLst/>
                        </a:rPr>
                        <a:t> (V)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V</a:t>
                      </a:r>
                      <a:r>
                        <a:rPr lang="en-US" sz="2300" baseline="-25000">
                          <a:effectLst/>
                        </a:rPr>
                        <a:t>in</a:t>
                      </a:r>
                      <a:r>
                        <a:rPr lang="en-US" sz="2300">
                          <a:effectLst/>
                        </a:rPr>
                        <a:t>Range (V)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Step Size (mV)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</a:tr>
              <a:tr h="399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5.00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0 to 5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5 / 1024 = 4.88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</a:tr>
              <a:tr h="399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4.96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0 to 4.096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4.096 / 1024 = 4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</a:tr>
              <a:tr h="399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3.00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0 to 3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 / 1024 = 2.93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</a:tr>
              <a:tr h="399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2.56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0 to 2.56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2.56 / 1024 = 2.5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</a:tr>
              <a:tr h="399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2.00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0 to 2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2 / 1024 = 2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</a:tr>
              <a:tr h="399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1.28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0 to 1.28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1.28 / 1024 = 1.25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</a:tr>
              <a:tr h="399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1.024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0 to 1.024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1.024 / 1024 = 1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</a:tr>
              <a:tr h="38117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Note: In a 10-bit ADC, step size is </a:t>
                      </a:r>
                      <a:r>
                        <a:rPr lang="en-US" sz="2200" dirty="0" err="1">
                          <a:effectLst/>
                        </a:rPr>
                        <a:t>V</a:t>
                      </a:r>
                      <a:r>
                        <a:rPr lang="en-US" sz="2200" baseline="-25000" dirty="0" err="1">
                          <a:effectLst/>
                        </a:rPr>
                        <a:t>ref</a:t>
                      </a:r>
                      <a:r>
                        <a:rPr lang="en-US" sz="2200" dirty="0">
                          <a:effectLst/>
                        </a:rPr>
                        <a:t>/1024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44781" marR="1447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4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Simultaneous 2-bit ADC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7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93" y="2438399"/>
            <a:ext cx="6779947" cy="42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ADC0848 Parallel ADC Block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8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42" y="2438399"/>
            <a:ext cx="7078650" cy="419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MAX1112 Serial ADC Block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9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64" y="2438399"/>
            <a:ext cx="6312405" cy="42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1285</TotalTime>
  <Words>783</Words>
  <Application>Microsoft Office PowerPoint</Application>
  <PresentationFormat>Widescreen</PresentationFormat>
  <Paragraphs>352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SimSun</vt:lpstr>
      <vt:lpstr>Arial</vt:lpstr>
      <vt:lpstr>ArialMT</vt:lpstr>
      <vt:lpstr>Calibri</vt:lpstr>
      <vt:lpstr>Corbel</vt:lpstr>
      <vt:lpstr>Parallax</vt:lpstr>
      <vt:lpstr>Chapter 7</vt:lpstr>
      <vt:lpstr>Microcontroller Connection to Sensor via ADC</vt:lpstr>
      <vt:lpstr>An 8-bit ADC Block Diagram</vt:lpstr>
      <vt:lpstr>Resolution versus Step Size for ADC (Vref = 5V)</vt:lpstr>
      <vt:lpstr>Vref Relation to Vin Range for an 8-bit ADC</vt:lpstr>
      <vt:lpstr>Vref Relation to Vin Range for an 10-bit ADC</vt:lpstr>
      <vt:lpstr>A Simultaneous 2-bit ADC</vt:lpstr>
      <vt:lpstr>ADC0848 Parallel ADC Block Diagram</vt:lpstr>
      <vt:lpstr>MAX1112 Serial ADC Block Diagram</vt:lpstr>
      <vt:lpstr>Successive Approximation ADC</vt:lpstr>
      <vt:lpstr>Simplified Block Diagram of a TI ADC Module</vt:lpstr>
      <vt:lpstr>ADC Run Mode Clock Gating Control (RCGCADC)</vt:lpstr>
      <vt:lpstr>Samples and FIFO Depth of Sequencers</vt:lpstr>
      <vt:lpstr>ADC Active Sample Sequencer (ADCACTSS)</vt:lpstr>
      <vt:lpstr>ADC Event Multiplexer Select (ADCEMUX)</vt:lpstr>
      <vt:lpstr>ADC Processor Sample Sequence Initiate (ADCPSSI)</vt:lpstr>
      <vt:lpstr>Analog input pin assignment in TI Tiva TMC123GH6PM</vt:lpstr>
      <vt:lpstr>ADC Sample Sequence Input Multiplexer Select 3 (ADCSSMUX3)</vt:lpstr>
      <vt:lpstr>ADC Raw Interrupt Status (ADCRIS)</vt:lpstr>
      <vt:lpstr>ADC Sample Sequence Result FIFO 3 (ADCSSFIFO3)</vt:lpstr>
      <vt:lpstr>ADC Interrupt Status and Clear (ADCISC)</vt:lpstr>
      <vt:lpstr>ADC channel pairing for differential</vt:lpstr>
      <vt:lpstr>ADC Sample Sequence Control 3 (ADCSSCTL3)</vt:lpstr>
      <vt:lpstr>ADC Interrupt Mask (ADCIM)</vt:lpstr>
      <vt:lpstr>ADC channel pairing for differential</vt:lpstr>
      <vt:lpstr>ADC Connection for Program 7-1</vt:lpstr>
      <vt:lpstr>Thermistor Resistance vs. Temperature</vt:lpstr>
      <vt:lpstr>Thermistor (Copied from http://www.maximintegrated.com)</vt:lpstr>
      <vt:lpstr>LM34 and LM35</vt:lpstr>
      <vt:lpstr>Getting Data to the CPU</vt:lpstr>
      <vt:lpstr>LM34/35 Connection to ARM and Its Pin Configuration</vt:lpstr>
      <vt:lpstr>DAC Block Diagram</vt:lpstr>
      <vt:lpstr>Microcontroller Connection to DAC0808</vt:lpstr>
      <vt:lpstr>Saw Tooth Wave Form</vt:lpstr>
      <vt:lpstr>Angle vs. Voltage Magnitude for Sine Wave</vt:lpstr>
      <vt:lpstr>Angle vs. Voltage Magnitude for Sine Wave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Misagh.s</dc:creator>
  <cp:lastModifiedBy>PC</cp:lastModifiedBy>
  <cp:revision>481</cp:revision>
  <dcterms:created xsi:type="dcterms:W3CDTF">2016-04-05T15:14:57Z</dcterms:created>
  <dcterms:modified xsi:type="dcterms:W3CDTF">2017-09-10T05:06:29Z</dcterms:modified>
</cp:coreProperties>
</file>