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88" r:id="rId19"/>
    <p:sldId id="289" r:id="rId20"/>
    <p:sldId id="290" r:id="rId21"/>
    <p:sldId id="273" r:id="rId22"/>
    <p:sldId id="291" r:id="rId23"/>
    <p:sldId id="275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77" r:id="rId32"/>
    <p:sldId id="278" r:id="rId33"/>
    <p:sldId id="299" r:id="rId34"/>
    <p:sldId id="279" r:id="rId35"/>
    <p:sldId id="300" r:id="rId36"/>
    <p:sldId id="301" r:id="rId37"/>
    <p:sldId id="302" r:id="rId38"/>
    <p:sldId id="281" r:id="rId39"/>
    <p:sldId id="303" r:id="rId40"/>
    <p:sldId id="283" r:id="rId41"/>
    <p:sldId id="30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1FB"/>
    <a:srgbClr val="CDE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9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8EBD-BCEA-44DB-B3FA-BEF2334C0C16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81B-48C6-4241-8C54-F91A4F434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0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4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0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7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1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4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15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34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8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6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2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4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5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56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5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9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0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7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5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7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7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990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581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33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50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1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94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0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114-23E4-4593-BF3B-532BFBD2E1B6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2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7376-1B16-4472-B0F1-F964F0DA414A}" type="datetime1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D39-9C18-486C-BC65-D16C8C15D60C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44D-7099-4E2F-8E43-3E18C2255D06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EC0-F5BD-4E51-9DAB-E318021EB119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43C8-D353-4AE7-AD9B-AB6C5E624401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94BF-BC85-48BF-BC3B-9C7B6A1A6F9D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6FF-8624-43D2-B715-A5C5861C3834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1E3D-2E4F-4121-8B5B-DDDAB554B90A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65C8-5366-440F-85B8-EFCE7441B29B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68B0-814B-40D6-B4DB-04CC4FF7D2A1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B75F-8F27-4911-AC37-C552ADB1044A}" type="datetime1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6D5C-3F53-40F4-B006-594CFED681E5}" type="datetime1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B96-F4F7-4D54-B513-CDD7343FAFF8}" type="datetime1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3BFA-5E5C-4D5E-8ABD-D656A00E87E8}" type="datetime1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4CFD-9BCE-4FD7-86C9-19BCA0CFC0F4}" type="datetime1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45B-A388-4771-A1DA-47B0603B35BE}" type="datetime1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AC7750-DD3B-4E48-B89E-99E4CC08EBBE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Interrupt and Exception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99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Privileged level Execution and Processor Modes in ARM Cortex-M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10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04857"/>
              </p:ext>
            </p:extLst>
          </p:nvPr>
        </p:nvGraphicFramePr>
        <p:xfrm>
          <a:off x="1484311" y="3028043"/>
          <a:ext cx="10018713" cy="2418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38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Processor Mode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Software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Privilege level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Thread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Applications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Privileged and Unprivileged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Handler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ISR for Exceptions and IRQs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Always Privileged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 Thread mode, use bit 0 of the CONTROL register to select Privileged or Unprivileged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3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Modes and Stack Usage in ARM Cortex-M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11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249242"/>
              </p:ext>
            </p:extLst>
          </p:nvPr>
        </p:nvGraphicFramePr>
        <p:xfrm>
          <a:off x="1819162" y="3375773"/>
          <a:ext cx="9491435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0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2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Processor Mode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Software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Stack Usage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Thread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Applications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MSP or PSP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Handler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ISR for Exceptions and IRQs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MSP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Note: In Thread mode, use bit 1 of the Control register to select MSP or PSP for stack pointer.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Mode, Privilege, and Stack in ARM Cortex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12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832471"/>
              </p:ext>
            </p:extLst>
          </p:nvPr>
        </p:nvGraphicFramePr>
        <p:xfrm>
          <a:off x="2233567" y="3167983"/>
          <a:ext cx="8545962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3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39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Stack Pointer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Typical Example usage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Handler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Exception Handling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Handler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Reserved since Handler is always 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Thread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Operating system kernel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Thread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Process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Thread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Thread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Process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Application threads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0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Cortex-M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1" y="2438399"/>
            <a:ext cx="3762052" cy="43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function registers of ARM Cortex-M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14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157266"/>
              </p:ext>
            </p:extLst>
          </p:nvPr>
        </p:nvGraphicFramePr>
        <p:xfrm>
          <a:off x="3184562" y="2438399"/>
          <a:ext cx="6800850" cy="434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Register name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 Usage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MSP (main stack pointer)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PSP (processor stack pointer)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 or Unprivileged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PSR (Processor status register)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APSR (application processor status register)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 or Unprivileged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ISPR (interrupt processor status register)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EPSR (execution processor status register)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PRIMASK (Priority Mask register)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FAULTMASK(fault mask register)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BASEPRI (base priority register)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CONTROL (control register)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Privileged    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Note: We must use MSR and MRS instructions to access the above registers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IRQ assignment in </a:t>
            </a:r>
            <a:r>
              <a:rPr lang="en-US" dirty="0" err="1"/>
              <a:t>Tiva</a:t>
            </a:r>
            <a:r>
              <a:rPr lang="en-US" dirty="0"/>
              <a:t> ARM TM123GH6PM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15</a:t>
            </a:fld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550413"/>
              </p:ext>
            </p:extLst>
          </p:nvPr>
        </p:nvGraphicFramePr>
        <p:xfrm>
          <a:off x="2841231" y="2548729"/>
          <a:ext cx="7315200" cy="3975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IRQ#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Vector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1-15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0000 to 0000 003C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CPU Exception (set by ARM)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 PORT 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 PORT 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 PORT 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004C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 PORT 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 PORT 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UART0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UART1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005C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SSI0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I2C0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PWM0 Fault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PWM0 Generator 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006C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PWM0 Generator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PWM0 Generator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1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58" y="685800"/>
            <a:ext cx="10760242" cy="1752599"/>
          </a:xfrm>
        </p:spPr>
        <p:txBody>
          <a:bodyPr/>
          <a:lstStyle/>
          <a:p>
            <a:r>
              <a:rPr lang="en-US" dirty="0"/>
              <a:t>IRQ assignment in </a:t>
            </a:r>
            <a:r>
              <a:rPr lang="en-US" dirty="0" err="1"/>
              <a:t>Tiva</a:t>
            </a:r>
            <a:r>
              <a:rPr lang="en-US" dirty="0"/>
              <a:t> ARM TM123GH6PM(Cont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16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650008"/>
              </p:ext>
            </p:extLst>
          </p:nvPr>
        </p:nvGraphicFramePr>
        <p:xfrm>
          <a:off x="2879869" y="2438399"/>
          <a:ext cx="7315200" cy="402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IRQ#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Vector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QEI0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ADC0 Sequence 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007C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ADC0 Sequence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ADC0 Sequence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ADC0 Sequence 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Watchdog Timers 0 and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008C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0A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0B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1A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1B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009C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2A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00A0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2B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00A4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Analog Comparator 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00A8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Analog Comparator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5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58" y="685800"/>
            <a:ext cx="10760242" cy="1752599"/>
          </a:xfrm>
        </p:spPr>
        <p:txBody>
          <a:bodyPr/>
          <a:lstStyle/>
          <a:p>
            <a:r>
              <a:rPr lang="en-US" dirty="0"/>
              <a:t>IRQ assignment in </a:t>
            </a:r>
            <a:r>
              <a:rPr lang="en-US" dirty="0" err="1"/>
              <a:t>Tiva</a:t>
            </a:r>
            <a:r>
              <a:rPr lang="en-US" dirty="0"/>
              <a:t> ARM TM123GH6PM(Cont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17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578361"/>
              </p:ext>
            </p:extLst>
          </p:nvPr>
        </p:nvGraphicFramePr>
        <p:xfrm>
          <a:off x="2879869" y="2438399"/>
          <a:ext cx="7315200" cy="4255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IRQ#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Vector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Reserved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00B0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System Control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00B4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Flash Memory Control and EEPROM Control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00B8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 Port 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47-48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31-32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Reserved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00C4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UART2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00C8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SSI1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3A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00D0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16-32-Bit Timer 3B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00D4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I2C1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00D8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QEI1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00DC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0000 00E0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57-58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41-42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Reserved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4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58" y="685800"/>
            <a:ext cx="10760242" cy="1752599"/>
          </a:xfrm>
        </p:spPr>
        <p:txBody>
          <a:bodyPr/>
          <a:lstStyle/>
          <a:p>
            <a:r>
              <a:rPr lang="en-US" dirty="0"/>
              <a:t>IRQ assignment in </a:t>
            </a:r>
            <a:r>
              <a:rPr lang="en-US" dirty="0" err="1"/>
              <a:t>Tiva</a:t>
            </a:r>
            <a:r>
              <a:rPr lang="en-US" dirty="0"/>
              <a:t> ARM TM123GH6PM(Cont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18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388396"/>
              </p:ext>
            </p:extLst>
          </p:nvPr>
        </p:nvGraphicFramePr>
        <p:xfrm>
          <a:off x="2879869" y="2438399"/>
          <a:ext cx="7315200" cy="3975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IRQ#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Vector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Hibernation Module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00F0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00F4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 Generator 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00F8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µDMA Software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00FC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µDMA Error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ADC1 Sequence 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ADC1 Sequence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ADC1 Sequence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010C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ADC1 Sequence 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68-72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52-56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Reserved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SSI2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SSI3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012C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UART3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UART4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6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58" y="685800"/>
            <a:ext cx="10760242" cy="1752599"/>
          </a:xfrm>
        </p:spPr>
        <p:txBody>
          <a:bodyPr/>
          <a:lstStyle/>
          <a:p>
            <a:r>
              <a:rPr lang="en-US" dirty="0"/>
              <a:t>IRQ assignment in </a:t>
            </a:r>
            <a:r>
              <a:rPr lang="en-US" dirty="0" err="1"/>
              <a:t>Tiva</a:t>
            </a:r>
            <a:r>
              <a:rPr lang="en-US" dirty="0"/>
              <a:t> ARM TM123GH6PM(Cont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19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081669"/>
              </p:ext>
            </p:extLst>
          </p:nvPr>
        </p:nvGraphicFramePr>
        <p:xfrm>
          <a:off x="2879869" y="2438399"/>
          <a:ext cx="7315200" cy="3975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IRQ#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Vector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UART5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UART6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013C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UART7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80-83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64-67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Reserved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I2C2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I2C3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4A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015C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4B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88-107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72-91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Reserved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01B0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5A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01B4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16/32-Bit Timer 5B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01B8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0A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0B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01C0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1A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vs. Interrupts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85" y="2438399"/>
            <a:ext cx="6272846" cy="37938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86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58" y="745958"/>
            <a:ext cx="10760242" cy="1106905"/>
          </a:xfrm>
        </p:spPr>
        <p:txBody>
          <a:bodyPr/>
          <a:lstStyle/>
          <a:p>
            <a:r>
              <a:rPr lang="en-US" dirty="0"/>
              <a:t>IRQ assignment in </a:t>
            </a:r>
            <a:r>
              <a:rPr lang="en-US" dirty="0" err="1"/>
              <a:t>Tiva</a:t>
            </a:r>
            <a:r>
              <a:rPr lang="en-US" dirty="0"/>
              <a:t> ARM TM123GH6PM(Cont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20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127913"/>
              </p:ext>
            </p:extLst>
          </p:nvPr>
        </p:nvGraphicFramePr>
        <p:xfrm>
          <a:off x="2891901" y="2017294"/>
          <a:ext cx="7315200" cy="450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IRQ#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Vector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5259" marR="2525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01C4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1B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01C8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2A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2B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01D0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3A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01D4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3B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01D8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4A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01DC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4B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0000 01E0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5A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0000 01E4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32/64-Bit Timer 5B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0000 01E8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System Exception (imprecise)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123-149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107-133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Reserved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0000 0258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 Generator 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025C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 Generator 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0000 0260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 Generator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0000 0264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 Generator 3</a:t>
                      </a:r>
                    </a:p>
                  </a:txBody>
                  <a:tcPr marL="68580" marR="68580" marT="0" marB="0"/>
                </a:tc>
              </a:tr>
              <a:tr h="71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0000 0268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PWM1 Fault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3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enabling with all 3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21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72" y="2438399"/>
            <a:ext cx="9093346" cy="35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Interrupt Mask (GPIOIM)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72" y="3363491"/>
            <a:ext cx="9093346" cy="17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Interrupts 0–31 Set </a:t>
            </a:r>
            <a:r>
              <a:rPr lang="fr-FR" dirty="0" err="1"/>
              <a:t>Enable</a:t>
            </a:r>
            <a:r>
              <a:rPr lang="fr-FR" dirty="0"/>
              <a:t> (EN0)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37" y="3302694"/>
            <a:ext cx="8986459" cy="17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Interrupts 32–63 Set </a:t>
            </a:r>
            <a:r>
              <a:rPr lang="fr-FR" dirty="0" err="1"/>
              <a:t>Enable</a:t>
            </a:r>
            <a:r>
              <a:rPr lang="fr-FR" dirty="0"/>
              <a:t> (EN1)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24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37" y="3302694"/>
            <a:ext cx="8986459" cy="17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Interrupts 64–95 Set </a:t>
            </a:r>
            <a:r>
              <a:rPr lang="fr-FR" dirty="0" err="1"/>
              <a:t>Enable</a:t>
            </a:r>
            <a:r>
              <a:rPr lang="fr-FR" dirty="0"/>
              <a:t> (EN2)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25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39" y="3302694"/>
            <a:ext cx="8986454" cy="17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Interrupts 94–127 Set </a:t>
            </a:r>
            <a:r>
              <a:rPr lang="fr-FR" dirty="0" err="1"/>
              <a:t>Enable</a:t>
            </a:r>
            <a:r>
              <a:rPr lang="fr-FR" dirty="0"/>
              <a:t> (EN3)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26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39" y="3302694"/>
            <a:ext cx="8986454" cy="17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Interrupts 0–31 </a:t>
            </a:r>
            <a:r>
              <a:rPr lang="fr-FR" dirty="0" err="1"/>
              <a:t>Clear</a:t>
            </a:r>
            <a:r>
              <a:rPr lang="fr-FR" dirty="0"/>
              <a:t> </a:t>
            </a:r>
            <a:r>
              <a:rPr lang="fr-FR" dirty="0" err="1"/>
              <a:t>Enable</a:t>
            </a:r>
            <a:r>
              <a:rPr lang="fr-FR" dirty="0"/>
              <a:t> (DIS0)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27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41" y="3302694"/>
            <a:ext cx="8986449" cy="17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Interrupts 32–63 </a:t>
            </a:r>
            <a:r>
              <a:rPr lang="fr-FR" dirty="0" err="1"/>
              <a:t>Clear</a:t>
            </a:r>
            <a:r>
              <a:rPr lang="fr-FR" dirty="0"/>
              <a:t> </a:t>
            </a:r>
            <a:r>
              <a:rPr lang="fr-FR" dirty="0" err="1"/>
              <a:t>Enable</a:t>
            </a:r>
            <a:r>
              <a:rPr lang="fr-FR" dirty="0"/>
              <a:t> (DIS1)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28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41" y="3302694"/>
            <a:ext cx="8986449" cy="17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Interrupts 64–95 </a:t>
            </a:r>
            <a:r>
              <a:rPr lang="fr-FR" dirty="0" err="1"/>
              <a:t>Clear</a:t>
            </a:r>
            <a:r>
              <a:rPr lang="fr-FR" dirty="0"/>
              <a:t> </a:t>
            </a:r>
            <a:r>
              <a:rPr lang="fr-FR" dirty="0" err="1"/>
              <a:t>Enable</a:t>
            </a:r>
            <a:r>
              <a:rPr lang="fr-FR" dirty="0"/>
              <a:t> (DIS2)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29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41" y="3302694"/>
            <a:ext cx="8986449" cy="17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NVIC in ARM Cortex-M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08" y="2655657"/>
            <a:ext cx="7042317" cy="29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Interrupts 96–127 </a:t>
            </a:r>
            <a:r>
              <a:rPr lang="fr-FR" dirty="0" err="1"/>
              <a:t>Clear</a:t>
            </a:r>
            <a:r>
              <a:rPr lang="fr-FR" dirty="0"/>
              <a:t> </a:t>
            </a:r>
            <a:r>
              <a:rPr lang="fr-FR" dirty="0" err="1"/>
              <a:t>Enable</a:t>
            </a:r>
            <a:r>
              <a:rPr lang="fr-FR" dirty="0"/>
              <a:t> (DIS3)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30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41" y="3302694"/>
            <a:ext cx="8986449" cy="17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and Disabling an Interrupt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31</a:t>
            </a:fld>
            <a:endParaRPr lang="en-US" sz="2400" dirty="0"/>
          </a:p>
        </p:txBody>
      </p:sp>
      <p:pic>
        <p:nvPicPr>
          <p:cNvPr id="7" name="Content Placeholder 6" descr="F6-18_EnableAndDisableInt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2280" y="3103137"/>
            <a:ext cx="4262774" cy="2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Interrupt Sense (GPIOIS)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44" y="2743201"/>
            <a:ext cx="8194795" cy="15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GPIOIEV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44" y="2765279"/>
            <a:ext cx="8194795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Interrupt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34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667" y="2693514"/>
            <a:ext cx="9144000" cy="35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58" y="745958"/>
            <a:ext cx="10760242" cy="1106905"/>
          </a:xfrm>
        </p:spPr>
        <p:txBody>
          <a:bodyPr/>
          <a:lstStyle/>
          <a:p>
            <a:r>
              <a:rPr lang="en-US" dirty="0"/>
              <a:t>Using GPIOIM and GPIOIEV Registers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35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166454"/>
              </p:ext>
            </p:extLst>
          </p:nvPr>
        </p:nvGraphicFramePr>
        <p:xfrm>
          <a:off x="3385196" y="3015915"/>
          <a:ext cx="7058215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3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27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IS.n</a:t>
                      </a:r>
                      <a:r>
                        <a:rPr lang="en-US" sz="1600" dirty="0">
                          <a:effectLst/>
                        </a:rPr>
                        <a:t> (interrupt sense)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IEV.n (Interrupt Event)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Falling edge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Rising edge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 level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level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3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Interrupt Mask (UARTIM)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36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01" y="2693514"/>
            <a:ext cx="8640532" cy="35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GPTM Interrupt Mask (GPTMIMR)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37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89" y="2226108"/>
            <a:ext cx="7227459" cy="42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SysTick Internal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38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63" y="3389620"/>
            <a:ext cx="9650607" cy="16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SysTick Control and Status Register (STCTRL)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39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75" y="2298031"/>
            <a:ext cx="8591258" cy="37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Vector Table for ARM Cortex-M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4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563497"/>
              </p:ext>
            </p:extLst>
          </p:nvPr>
        </p:nvGraphicFramePr>
        <p:xfrm>
          <a:off x="2563595" y="2107837"/>
          <a:ext cx="7731362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6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Interrupt #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Interrupt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Memory Location (Hex)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Stack Pointer initial value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Hard Fault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0x0000000C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Memory Management Fault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Bus Fault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Usage Fault (undefined instructions, divide by zero, unaligned memory access,...)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0x0000001C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SVCall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0x0000002C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Debug Monitor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PendSV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SysTick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0x0000003C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IRQ 0 for peripherals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IRQ 1 for peripherals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0x00000044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IRQ 239 for peripherals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0x000003FC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SysTick Counting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40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48" y="2438399"/>
            <a:ext cx="7145238" cy="35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</a:t>
            </a:r>
            <a:r>
              <a:rPr lang="en-US" dirty="0"/>
              <a:t> Registers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41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71" y="2438399"/>
            <a:ext cx="9330085" cy="30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from Reset to Boot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5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8099" y="2438399"/>
            <a:ext cx="6291135" cy="42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Cortex-M Stack Frame upon Interrupt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6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4" y="2438399"/>
            <a:ext cx="4838165" cy="42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Program gets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7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92" y="2438399"/>
            <a:ext cx="6569950" cy="42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Priority for ARM Cortex-M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8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493691"/>
              </p:ext>
            </p:extLst>
          </p:nvPr>
        </p:nvGraphicFramePr>
        <p:xfrm>
          <a:off x="2795414" y="2090669"/>
          <a:ext cx="7731362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6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Interrupt #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Interrupt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Priority Level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Stack Pointer initial value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-3 Highest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Hard Fault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Memory Management Fault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Bus Fault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Usage Fault (undefined instructions, divide by zero, unaligned memory access,....)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SVCall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Debug Monitor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Reserved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PendSV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SysTick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IRQ 0 for peripherals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IRQ 1 for peripherals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…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Programmable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8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IRQ 239 for peripherals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Programmable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923" marR="52923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CONTROL Register in ARM Cortex-M4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9</a:t>
            </a:fld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641409"/>
              </p:ext>
            </p:extLst>
          </p:nvPr>
        </p:nvGraphicFramePr>
        <p:xfrm>
          <a:off x="1484311" y="3131019"/>
          <a:ext cx="10018712" cy="2699004"/>
        </p:xfrm>
        <a:graphic>
          <a:graphicData uri="http://schemas.openxmlformats.org/drawingml/2006/table">
            <a:tbl>
              <a:tblPr firstRow="1" firstCol="1" bandRow="1"/>
              <a:tblGrid>
                <a:gridCol w="1001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nPRIV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(Privilege):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	Defines the Thread mode privilege 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0:	Privileged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1: 	Unprivileged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Active Stack Pointer (ASP):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Defines the currently active stack pointer (ASP = SPSEL)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0:	MSP is the current stack pointer.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1: 	PSP is the current stack pointer.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Floating Point Context Active (FPCA)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0:	No floating point context active.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	1: 	Floating point context active.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7" descr="F7-6_ControlRegi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29" y="3257683"/>
            <a:ext cx="51720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1524</TotalTime>
  <Words>1332</Words>
  <Application>Microsoft Office PowerPoint</Application>
  <PresentationFormat>Widescreen</PresentationFormat>
  <Paragraphs>717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SimSun</vt:lpstr>
      <vt:lpstr>Arial</vt:lpstr>
      <vt:lpstr>Calibri</vt:lpstr>
      <vt:lpstr>Corbel</vt:lpstr>
      <vt:lpstr>Parallax</vt:lpstr>
      <vt:lpstr>Chapter 6</vt:lpstr>
      <vt:lpstr>Polling vs. Interrupts</vt:lpstr>
      <vt:lpstr>NVIC in ARM Cortex-M</vt:lpstr>
      <vt:lpstr>Interrupt Vector Table for ARM Cortex-M</vt:lpstr>
      <vt:lpstr>Going from Reset to Boot Program</vt:lpstr>
      <vt:lpstr>ARM Cortex-M Stack Frame upon Interrupt</vt:lpstr>
      <vt:lpstr>Main Program gets interrupted</vt:lpstr>
      <vt:lpstr>Interrupt Priority for ARM Cortex-M</vt:lpstr>
      <vt:lpstr>CONTROL Register in ARM Cortex-M4</vt:lpstr>
      <vt:lpstr>Privileged level Execution and Processor Modes in ARM Cortex-M</vt:lpstr>
      <vt:lpstr>Processor Modes and Stack Usage in ARM Cortex-M</vt:lpstr>
      <vt:lpstr>Processor Mode, Privilege, and Stack in ARM Cortex</vt:lpstr>
      <vt:lpstr>ARM Cortex-M Registers</vt:lpstr>
      <vt:lpstr>Special function registers of ARM Cortex-M</vt:lpstr>
      <vt:lpstr>IRQ assignment in Tiva ARM TM123GH6PM</vt:lpstr>
      <vt:lpstr>IRQ assignment in Tiva ARM TM123GH6PM(Cont.)</vt:lpstr>
      <vt:lpstr>IRQ assignment in Tiva ARM TM123GH6PM(Cont.)</vt:lpstr>
      <vt:lpstr>IRQ assignment in Tiva ARM TM123GH6PM(Cont.)</vt:lpstr>
      <vt:lpstr>IRQ assignment in Tiva ARM TM123GH6PM(Cont.)</vt:lpstr>
      <vt:lpstr>IRQ assignment in Tiva ARM TM123GH6PM(Cont.)</vt:lpstr>
      <vt:lpstr>Interrupt enabling with all 3 levels</vt:lpstr>
      <vt:lpstr>GPIO Interrupt Mask (GPIOIM)</vt:lpstr>
      <vt:lpstr>Interrupts 0–31 Set Enable (EN0)</vt:lpstr>
      <vt:lpstr>Interrupts 32–63 Set Enable (EN1)</vt:lpstr>
      <vt:lpstr>Interrupts 64–95 Set Enable (EN2)</vt:lpstr>
      <vt:lpstr>Interrupts 94–127 Set Enable (EN3)</vt:lpstr>
      <vt:lpstr>Interrupts 0–31 Clear Enable (DIS0)</vt:lpstr>
      <vt:lpstr>Interrupts 32–63 Clear Enable (DIS1)</vt:lpstr>
      <vt:lpstr>Interrupts 64–95 Clear Enable (DIS2)</vt:lpstr>
      <vt:lpstr>Interrupts 96–127 Clear Enable (DIS3)</vt:lpstr>
      <vt:lpstr>Enabling and Disabling an Interrupt</vt:lpstr>
      <vt:lpstr>GPIO Interrupt Sense (GPIOIS)</vt:lpstr>
      <vt:lpstr>GPIOIEV</vt:lpstr>
      <vt:lpstr>UART Interrupt Registers</vt:lpstr>
      <vt:lpstr>Using GPIOIM and GPIOIEV Registers</vt:lpstr>
      <vt:lpstr>UART Interrupt Mask (UARTIM)</vt:lpstr>
      <vt:lpstr>GPTM Interrupt Mask (GPTMIMR)</vt:lpstr>
      <vt:lpstr>SysTick Internal Structure</vt:lpstr>
      <vt:lpstr>SysTick Control and Status Register (STCTRL)</vt:lpstr>
      <vt:lpstr>SysTick Counting</vt:lpstr>
      <vt:lpstr>PRIn Registers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Misagh.s</dc:creator>
  <cp:lastModifiedBy>PC</cp:lastModifiedBy>
  <cp:revision>413</cp:revision>
  <dcterms:created xsi:type="dcterms:W3CDTF">2016-04-05T15:14:57Z</dcterms:created>
  <dcterms:modified xsi:type="dcterms:W3CDTF">2017-09-03T12:58:14Z</dcterms:modified>
</cp:coreProperties>
</file>