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268" r:id="rId21"/>
    <p:sldId id="304" r:id="rId22"/>
    <p:sldId id="305" r:id="rId23"/>
    <p:sldId id="306" r:id="rId24"/>
    <p:sldId id="278" r:id="rId25"/>
    <p:sldId id="307" r:id="rId26"/>
    <p:sldId id="308" r:id="rId27"/>
    <p:sldId id="309" r:id="rId28"/>
    <p:sldId id="310" r:id="rId29"/>
    <p:sldId id="311" r:id="rId30"/>
    <p:sldId id="312" r:id="rId31"/>
    <p:sldId id="313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4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D8EBD-BCEA-44DB-B3FA-BEF2334C0C1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7F81B-48C6-4241-8C54-F91A4F434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99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18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520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713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7103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3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206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779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79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9560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013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00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927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015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484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013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071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977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1892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00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115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015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96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5989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89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49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01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889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09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849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944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08114-23E4-4593-BF3B-532BFBD2E1B6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28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7376-1B16-4472-B0F1-F964F0DA414A}" type="datetime1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0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FDD39-9C18-486C-BC65-D16C8C15D60C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34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4E44D-7099-4E2F-8E43-3E18C2255D06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31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1EC0-F5BD-4E51-9DAB-E318021EB119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96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43C8-D353-4AE7-AD9B-AB6C5E624401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74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94BF-BC85-48BF-BC3B-9C7B6A1A6F9D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207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96FF-8624-43D2-B715-A5C5861C3834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87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51E3D-2E4F-4121-8B5B-DDDAB554B90A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2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65C8-5366-440F-85B8-EFCE7441B29B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9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D68B0-814B-40D6-B4DB-04CC4FF7D2A1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0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DB75F-8F27-4911-AC37-C552ADB1044A}" type="datetime1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6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6D5C-3F53-40F4-B006-594CFED681E5}" type="datetime1">
              <a:rPr lang="en-US" smtClean="0"/>
              <a:t>9/2/2017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4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FAB96-F4F7-4D54-B513-CDD7343FAFF8}" type="datetime1">
              <a:rPr lang="en-US" smtClean="0"/>
              <a:t>9/2/2017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03BFA-5E5C-4D5E-8ABD-D656A00E87E8}" type="datetime1">
              <a:rPr lang="en-US" smtClean="0"/>
              <a:t>9/2/2017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6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4CFD-9BCE-4FD7-86C9-19BCA0CFC0F4}" type="datetime1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8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145B-A388-4771-A1DA-47B0603B35BE}" type="datetime1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7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3AC7750-DD3B-4E48-B89E-99E4CC08EBBE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8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MSP432 ARM Timer Programming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84991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Tick Counting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10</a:t>
            </a:fld>
            <a:endParaRPr lang="en-US" sz="2400" dirty="0"/>
          </a:p>
        </p:txBody>
      </p:sp>
      <p:pic>
        <p:nvPicPr>
          <p:cNvPr id="5" name="Content Placeholder 4" descr="F5-9_SysTickCounting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07667" y="2917523"/>
            <a:ext cx="4572000" cy="247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31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STRELOAD vs. STCURRENT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11</a:t>
            </a:fld>
            <a:endParaRPr lang="en-US" sz="2400" dirty="0"/>
          </a:p>
        </p:txBody>
      </p:sp>
      <p:pic>
        <p:nvPicPr>
          <p:cNvPr id="5" name="Content Placeholder 4" descr="F6-21_STRELOAD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21667" y="3092368"/>
            <a:ext cx="9144000" cy="212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14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Tick Timer Internal 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12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1484311" y="3052808"/>
            <a:ext cx="10021824" cy="219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809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708" y="699447"/>
            <a:ext cx="11098925" cy="1752599"/>
          </a:xfrm>
        </p:spPr>
        <p:txBody>
          <a:bodyPr/>
          <a:lstStyle/>
          <a:p>
            <a:r>
              <a:rPr lang="en-US" dirty="0"/>
              <a:t>RCGCTimer (Timer Run Mode Clock Gating Control)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13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43469" y="3052808"/>
            <a:ext cx="6703508" cy="219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058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708" y="699447"/>
            <a:ext cx="11112573" cy="1752599"/>
          </a:xfrm>
        </p:spPr>
        <p:txBody>
          <a:bodyPr>
            <a:normAutofit/>
          </a:bodyPr>
          <a:lstStyle/>
          <a:p>
            <a:r>
              <a:rPr lang="en-US" sz="3600" dirty="0"/>
              <a:t>The Relation Between </a:t>
            </a:r>
            <a:r>
              <a:rPr lang="en-US" sz="3600" dirty="0" err="1"/>
              <a:t>TnR</a:t>
            </a:r>
            <a:r>
              <a:rPr lang="en-US" sz="3600" dirty="0"/>
              <a:t>, </a:t>
            </a:r>
            <a:r>
              <a:rPr lang="en-US" sz="3600" dirty="0" err="1"/>
              <a:t>TnMATCHR</a:t>
            </a:r>
            <a:r>
              <a:rPr lang="en-US" sz="3600" dirty="0"/>
              <a:t>, and </a:t>
            </a:r>
            <a:r>
              <a:rPr lang="en-US" sz="3600" dirty="0" err="1"/>
              <a:t>TnMRIS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14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43469" y="3093076"/>
            <a:ext cx="6703508" cy="211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550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708" y="699447"/>
            <a:ext cx="11112573" cy="1752599"/>
          </a:xfrm>
        </p:spPr>
        <p:txBody>
          <a:bodyPr>
            <a:normAutofit/>
          </a:bodyPr>
          <a:lstStyle/>
          <a:p>
            <a:r>
              <a:rPr lang="en-US" dirty="0"/>
              <a:t>GPTMRIS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15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30054" y="2056564"/>
            <a:ext cx="6373503" cy="4691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9245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708" y="699447"/>
            <a:ext cx="11112573" cy="1752599"/>
          </a:xfrm>
        </p:spPr>
        <p:txBody>
          <a:bodyPr>
            <a:normAutofit/>
          </a:bodyPr>
          <a:lstStyle/>
          <a:p>
            <a:r>
              <a:rPr lang="en-US" dirty="0"/>
              <a:t>Timer Enable (</a:t>
            </a:r>
            <a:r>
              <a:rPr lang="en-US" dirty="0" err="1"/>
              <a:t>TnEN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16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30054" y="3744890"/>
            <a:ext cx="6373503" cy="1314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3649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708" y="699447"/>
            <a:ext cx="11112573" cy="1752599"/>
          </a:xfrm>
        </p:spPr>
        <p:txBody>
          <a:bodyPr>
            <a:normAutofit/>
          </a:bodyPr>
          <a:lstStyle/>
          <a:p>
            <a:r>
              <a:rPr lang="en-US" dirty="0"/>
              <a:t>GPTM Control Register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17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55591" y="2169994"/>
            <a:ext cx="6766331" cy="449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6838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708" y="699447"/>
            <a:ext cx="11112573" cy="1752599"/>
          </a:xfrm>
        </p:spPr>
        <p:txBody>
          <a:bodyPr>
            <a:normAutofit/>
          </a:bodyPr>
          <a:lstStyle/>
          <a:p>
            <a:r>
              <a:rPr lang="en-US" dirty="0"/>
              <a:t>GPTM Configuration Register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18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13124" y="3480179"/>
            <a:ext cx="7977539" cy="1863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1445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708" y="699447"/>
            <a:ext cx="11112573" cy="1752599"/>
          </a:xfrm>
        </p:spPr>
        <p:txBody>
          <a:bodyPr>
            <a:normAutofit/>
          </a:bodyPr>
          <a:lstStyle/>
          <a:p>
            <a:r>
              <a:rPr lang="en-US" dirty="0"/>
              <a:t>GPTMTAMR (GPTM Timer A Mode)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19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92984" y="2452046"/>
            <a:ext cx="6922020" cy="432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688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3-bit Counter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</a:t>
            </a:fld>
            <a:endParaRPr lang="en-US" sz="2400" dirty="0"/>
          </a:p>
        </p:txBody>
      </p:sp>
      <p:pic>
        <p:nvPicPr>
          <p:cNvPr id="5" name="Content Placeholder 4" descr="F5-1_CounterUsingFF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058277" y="2438399"/>
            <a:ext cx="4866886" cy="441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67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TAMR Bits of GPTMTAMR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20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245002"/>
              </p:ext>
            </p:extLst>
          </p:nvPr>
        </p:nvGraphicFramePr>
        <p:xfrm>
          <a:off x="3086591" y="2823715"/>
          <a:ext cx="7012752" cy="2021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7384"/>
                <a:gridCol w="1953536"/>
                <a:gridCol w="2487208"/>
                <a:gridCol w="1744624"/>
              </a:tblGrid>
              <a:tr h="4015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Mode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Mode Name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15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Reserved</a:t>
                      </a:r>
                    </a:p>
                  </a:txBody>
                  <a:tcPr marL="68580" marR="68580" marT="0" marB="0"/>
                </a:tc>
              </a:tr>
              <a:tr h="4015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one-shot Mode</a:t>
                      </a:r>
                    </a:p>
                  </a:txBody>
                  <a:tcPr marL="68580" marR="68580" marT="0" marB="0"/>
                </a:tc>
              </a:tr>
              <a:tr h="4152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Periodic Mode</a:t>
                      </a:r>
                    </a:p>
                  </a:txBody>
                  <a:tcPr marL="68580" marR="68580" marT="0" marB="0"/>
                </a:tc>
              </a:tr>
              <a:tr h="4015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Capture Mode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708" y="699447"/>
            <a:ext cx="11112573" cy="1752599"/>
          </a:xfrm>
        </p:spPr>
        <p:txBody>
          <a:bodyPr>
            <a:normAutofit/>
          </a:bodyPr>
          <a:lstStyle/>
          <a:p>
            <a:r>
              <a:rPr lang="en-US" dirty="0"/>
              <a:t>The role of </a:t>
            </a:r>
            <a:r>
              <a:rPr lang="en-US" dirty="0" err="1"/>
              <a:t>GPTMTnR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21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94060" y="2650130"/>
            <a:ext cx="9319867" cy="3018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86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708" y="699447"/>
            <a:ext cx="11112573" cy="1752599"/>
          </a:xfrm>
        </p:spPr>
        <p:txBody>
          <a:bodyPr>
            <a:normAutofit/>
          </a:bodyPr>
          <a:lstStyle/>
          <a:p>
            <a:r>
              <a:rPr lang="en-US" dirty="0"/>
              <a:t>Counting in One Shot Mode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22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81312" y="2650130"/>
            <a:ext cx="7745363" cy="3018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0461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708" y="699447"/>
            <a:ext cx="11112573" cy="1752599"/>
          </a:xfrm>
        </p:spPr>
        <p:txBody>
          <a:bodyPr>
            <a:normAutofit/>
          </a:bodyPr>
          <a:lstStyle/>
          <a:p>
            <a:r>
              <a:rPr lang="en-US" dirty="0"/>
              <a:t>Prescaler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23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81312" y="3240844"/>
            <a:ext cx="7745363" cy="18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7097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707689" cy="1752599"/>
          </a:xfrm>
        </p:spPr>
        <p:txBody>
          <a:bodyPr/>
          <a:lstStyle/>
          <a:p>
            <a:r>
              <a:rPr lang="en-US" dirty="0"/>
              <a:t>the pin designation for 16/32-bit Timer block 0 to 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24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7994068"/>
              </p:ext>
            </p:extLst>
          </p:nvPr>
        </p:nvGraphicFramePr>
        <p:xfrm>
          <a:off x="2056927" y="2220035"/>
          <a:ext cx="8165247" cy="23929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7119"/>
                <a:gridCol w="1742032"/>
                <a:gridCol w="1742032"/>
                <a:gridCol w="1742032"/>
                <a:gridCol w="1742032"/>
              </a:tblGrid>
              <a:tr h="4276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TimerA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Pins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TimerB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Pins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275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Timer0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T0CCP0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PB6 or PF0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T0CCP1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PB7 or PF1</a:t>
                      </a:r>
                    </a:p>
                  </a:txBody>
                  <a:tcPr marL="68580" marR="68580" marT="0" marB="0"/>
                </a:tc>
              </a:tr>
              <a:tr h="3275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Timer1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T1CCP0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PB4 or PF2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T1CCP1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PB5 or PF3</a:t>
                      </a:r>
                    </a:p>
                  </a:txBody>
                  <a:tcPr marL="68580" marR="68580" marT="0" marB="0"/>
                </a:tc>
              </a:tr>
              <a:tr h="3275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Timer2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T2CCP0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PB0 or PF4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T2CCP1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PB1</a:t>
                      </a:r>
                    </a:p>
                  </a:txBody>
                  <a:tcPr marL="68580" marR="68580" marT="0" marB="0"/>
                </a:tc>
              </a:tr>
              <a:tr h="3275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Timer3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T3CCP0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PB2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T3CCP1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PB3 </a:t>
                      </a:r>
                    </a:p>
                  </a:txBody>
                  <a:tcPr marL="68580" marR="68580" marT="0" marB="0"/>
                </a:tc>
              </a:tr>
              <a:tr h="3275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Timer4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T4CCP0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PC0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T4CCP1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PC1 </a:t>
                      </a:r>
                    </a:p>
                  </a:txBody>
                  <a:tcPr marL="68580" marR="68580" marT="0" marB="0"/>
                </a:tc>
              </a:tr>
              <a:tr h="3275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Timer5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T5CCP0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PC2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T5CCP1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PC3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81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"/>
            <a:ext cx="10707689" cy="382136"/>
          </a:xfrm>
        </p:spPr>
        <p:txBody>
          <a:bodyPr>
            <a:noAutofit/>
          </a:bodyPr>
          <a:lstStyle/>
          <a:p>
            <a:r>
              <a:rPr lang="en-US" sz="2400" dirty="0"/>
              <a:t>Timers alternate pin assignment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25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4220109"/>
              </p:ext>
            </p:extLst>
          </p:nvPr>
        </p:nvGraphicFramePr>
        <p:xfrm>
          <a:off x="2786609" y="435039"/>
          <a:ext cx="8165247" cy="64229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7119"/>
                <a:gridCol w="1742032"/>
                <a:gridCol w="5226096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Timer Pin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I/O pin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How to use peripheral function  on the pin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54098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T0CCP0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PB6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GPIOB-&gt;AFSEL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=0x40  (0100 0000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50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PF0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GPIOF-&gt;AFSEL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=0x01  (0000 0001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45973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T0CCP1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PB7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GPIOB-&gt;AFSEL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=0x80  (1000 0000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55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PF1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GPIOF-&gt;AFSEL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=0x02  (0000 0010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5149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T1CCP0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PB4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GPIOB-&gt;AFSEL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=0x10  (0001 0000 binary)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064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PF2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GPIOF-&gt;AFSEL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=0x04  (0000 0100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57021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T1CCP1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PB5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GPIOB-&gt;AFSEL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=0x20  (0010 0000 binary)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25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PF3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GPIOF-&gt;AFSEL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=0x08  (0000 1000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48896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T2CCP0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PB0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GPIOB-&gt;AFSEL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=0x40  (0000 0001 binary)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038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PF4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GPIOF-&gt;AFSEL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=0x10  (0001 0000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27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T2CCP1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PB1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GPIOB-&gt;AFSEL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=0x02  (0000 0010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50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T3CCP0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PB2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GPIOB-&gt;AFSEL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=0x04  (0000 0100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326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T3CCP1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PB3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GPIOB-&gt;AFSEL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=0x08  (0000 1000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422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T4CCP0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PC0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GPIOC-&gt;AFSEL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=0x01  (0000 0001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654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T4CCP1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PC1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GPIOC-&gt;AFSEL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=0x02  (0000 0010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204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T5CCP0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PC2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GPIOC-&gt;AFSEL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=0x04  (0000 0100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T5CCP1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PC3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GPIOC-&gt;AFSEL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=0x08  (0000 1000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WT0CCP0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PC4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GPIOC-&gt;AFSEL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=0x10  (0001 0000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WT0CCP1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PC5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GPIOC-&gt;AFSEL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=0x20  (0010 0000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WT1CCP0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PC6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GPIOC-&gt;AFSEL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=0x40  (0100 0000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WT1CCP1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PC7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GPIOC-&gt;AFSEL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=0x80  (1000 0000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WT2CCP0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PD0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GPIOD-&gt;AFSEL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=0x01  (0000 0001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WT2CCP1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PD1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GPIOD-&gt;AFSEL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=0x02  (0000 0010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WT3CCP0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PD2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GPIOD-&gt;AFSEL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=0x04  (0000 0100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WT3CCP1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PD3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GPIOD-&gt;AFSEL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=0x04  (0000 1000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WT4CCP0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PD4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GPIOD-&gt;AFSEL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=0x10  (0001 0000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WT4CCP1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PD5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GPIOD-&gt;AFSEL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=0x20  (0010 0000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WT5CCP0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PD6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GPIOD-&gt;AFSEL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=0x40  (0100 0000 binary)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WT5CCP1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PD7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GPIOD-&gt;AFSEL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 =0x80  (1000 0000 binary)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846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"/>
            <a:ext cx="10707689" cy="382136"/>
          </a:xfrm>
        </p:spPr>
        <p:txBody>
          <a:bodyPr>
            <a:noAutofit/>
          </a:bodyPr>
          <a:lstStyle/>
          <a:p>
            <a:r>
              <a:rPr lang="en-US" sz="2000" dirty="0"/>
              <a:t>Timers pin assignment using GPIO_PCTL (Extracted from Table 23-5 of </a:t>
            </a:r>
            <a:r>
              <a:rPr lang="en-US" sz="2000" dirty="0" err="1"/>
              <a:t>Tiva</a:t>
            </a:r>
            <a:r>
              <a:rPr lang="en-US" sz="2000" dirty="0"/>
              <a:t> data sheet)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26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5552595"/>
              </p:ext>
            </p:extLst>
          </p:nvPr>
        </p:nvGraphicFramePr>
        <p:xfrm>
          <a:off x="2786609" y="435039"/>
          <a:ext cx="8165247" cy="63344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7119"/>
                <a:gridCol w="1742032"/>
                <a:gridCol w="5226096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Timer Pin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I/O Pin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How to select the timer function on the pin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54098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T0CCP0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PB6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GPIOB-&gt;PCTL=0x0700 0000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50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PF0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GPIOF-&gt;PCTL=0x0000 0007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45973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T0CCP1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PB7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GPIOB-&gt;PCTL=0x7000 0000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55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PF1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GPIOF-&gt;PCTL=0x0000 0070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5149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T1CCP0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PB4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GPIOB-&gt;PCTL=0x0007 0000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064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PF2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GPIOF-&gt;PCTL=0x0000 0700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57021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T1CCP1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PB5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GPIOB-&gt;PCTL=0x0070 0000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25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PF3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GPIOF-&gt;PCTL=0x0000 7000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48896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T2CCP0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PB0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GPIOB-&gt;PCTL=0x0000 0007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038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PF4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GPIOF-&gt;PCTL=0x0007 0000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27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T2CCP1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PB1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GPIOB-&gt;PCTL=0x0000 0070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50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T3CCP0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PB2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GPIOB-&gt;PCTL=0x0000 0700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326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T3CCP1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PB3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GPIOB-&gt;PCTL=0x0000 7000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422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T4CCP0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PC0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GPIOC-&gt;PCTL=0x0000 0007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654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T4CCP1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PC1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GPIOC-&gt;PCTL=0x0000 0070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204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T5CCP0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PC2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GPIOC-&gt;PCTL=0x0000 0700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T5CCP1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PC3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GPIOC-&gt;PCTL=0x0000 7000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WT0CCP0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PC4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GPIOC-&gt;PCTL=0x0007 0000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WT0CCP1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PC5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GPIOC-&gt;PCTL=0x0070 0000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WT1CCP0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PC6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GPIOC-&gt;PCTL=0x0700 0000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WT1CCP1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PC7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GPIOC-&gt;PCTL=0x7000 0000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WT2CCP0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PD0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GPIOD-&gt;PCTL=0x0000 0007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WT2CCP1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PD1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GPIOD-&gt;PCTL=0x0000 0070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WT3CCP0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PD2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GPIOD-&gt;PCTL=0x0000 0700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WT3CCP1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PD3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GPIOD-&gt;PCTL=0x0000 7000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WT4CCP0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PD4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GPIOD-&gt;PCTL=0x0007 0000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WT4CCP1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PD5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GPIOD-&gt;PCTL=0x0070 0000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WT5CCP0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PD6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GPIOD-&gt;PCTL=0x0700 0000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ourier"/>
                        </a:rPr>
                        <a:t>WT5CCP1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PD7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rialMT"/>
                          <a:cs typeface="ArialMT"/>
                        </a:rPr>
                        <a:t>GPIOD-&gt;PCTL=0x7000 0000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5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708" y="699447"/>
            <a:ext cx="11112573" cy="1752599"/>
          </a:xfrm>
        </p:spPr>
        <p:txBody>
          <a:bodyPr>
            <a:normAutofit/>
          </a:bodyPr>
          <a:lstStyle/>
          <a:p>
            <a:r>
              <a:rPr lang="en-US" dirty="0"/>
              <a:t>Input Edge Time Capturing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27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52279" y="2670410"/>
            <a:ext cx="7003429" cy="2626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4508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708" y="699447"/>
            <a:ext cx="11112573" cy="1752599"/>
          </a:xfrm>
        </p:spPr>
        <p:txBody>
          <a:bodyPr>
            <a:normAutofit/>
          </a:bodyPr>
          <a:lstStyle/>
          <a:p>
            <a:r>
              <a:rPr lang="en-US" dirty="0"/>
              <a:t>Counting in Input Edge-Time Mode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28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24418" y="2452046"/>
            <a:ext cx="8459152" cy="2613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2267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708" y="699447"/>
            <a:ext cx="11112573" cy="1752599"/>
          </a:xfrm>
        </p:spPr>
        <p:txBody>
          <a:bodyPr>
            <a:normAutofit/>
          </a:bodyPr>
          <a:lstStyle/>
          <a:p>
            <a:r>
              <a:rPr lang="en-US" dirty="0"/>
              <a:t>Measuring Period and Pulse Width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29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9085" y="2083556"/>
            <a:ext cx="5718939" cy="460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660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8-bit up-counter stages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3</a:t>
            </a:fld>
            <a:endParaRPr lang="en-US" sz="2400" dirty="0"/>
          </a:p>
        </p:txBody>
      </p:sp>
      <p:pic>
        <p:nvPicPr>
          <p:cNvPr id="5" name="Content Placeholder 4" descr="F5-2_upCounte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836067" y="3708647"/>
            <a:ext cx="7315200" cy="112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87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708" y="699447"/>
            <a:ext cx="11112573" cy="1752599"/>
          </a:xfrm>
        </p:spPr>
        <p:txBody>
          <a:bodyPr>
            <a:normAutofit/>
          </a:bodyPr>
          <a:lstStyle/>
          <a:p>
            <a:r>
              <a:rPr lang="en-US" dirty="0"/>
              <a:t>Counter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30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344" y="2893325"/>
            <a:ext cx="8935299" cy="2134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079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708" y="699447"/>
            <a:ext cx="11112573" cy="1752599"/>
          </a:xfrm>
        </p:spPr>
        <p:txBody>
          <a:bodyPr>
            <a:normAutofit/>
          </a:bodyPr>
          <a:lstStyle/>
          <a:p>
            <a:r>
              <a:rPr lang="en-US" dirty="0"/>
              <a:t>Counting in the Input Edge-Count Mode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31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36717" y="2347415"/>
            <a:ext cx="8834554" cy="2857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1842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8-bit down-counter stages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4</a:t>
            </a:fld>
            <a:endParaRPr lang="en-US" sz="2400" dirty="0"/>
          </a:p>
        </p:txBody>
      </p:sp>
      <p:pic>
        <p:nvPicPr>
          <p:cNvPr id="5" name="Content Placeholder 4" descr="F5-3_downCounte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836067" y="3943350"/>
            <a:ext cx="7315200" cy="106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87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 Events Using a Counter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5</a:t>
            </a:fld>
            <a:endParaRPr lang="en-US" sz="2400" dirty="0"/>
          </a:p>
        </p:txBody>
      </p:sp>
      <p:pic>
        <p:nvPicPr>
          <p:cNvPr id="5" name="Content Placeholder 4" descr="F5-4_UsingCounterToCount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93267" y="3867150"/>
            <a:ext cx="6400800" cy="149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62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Counter as a Timer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6</a:t>
            </a:fld>
            <a:endParaRPr lang="en-US" sz="2400" dirty="0"/>
          </a:p>
        </p:txBody>
      </p:sp>
      <p:pic>
        <p:nvPicPr>
          <p:cNvPr id="5" name="Content Placeholder 4" descr="F5-5_UsingCounterAsATime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93267" y="2893978"/>
            <a:ext cx="6400800" cy="2973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4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Capturing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7</a:t>
            </a:fld>
            <a:endParaRPr lang="en-US" sz="2400" dirty="0"/>
          </a:p>
        </p:txBody>
      </p:sp>
      <p:pic>
        <p:nvPicPr>
          <p:cNvPr id="5" name="Content Placeholder 4" descr="F5-6_UsingCounterAndCapturing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836067" y="3657849"/>
            <a:ext cx="7315200" cy="156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26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Tick Timer Internal 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8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2150267" y="3652836"/>
            <a:ext cx="8686800" cy="1828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854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STCTRL (System Tick Control)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9</a:t>
            </a:fld>
            <a:endParaRPr lang="en-US" sz="2400" dirty="0"/>
          </a:p>
        </p:txBody>
      </p:sp>
      <p:pic>
        <p:nvPicPr>
          <p:cNvPr id="5" name="Content Placeholder 4" descr="F5-8_STCTRL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21667" y="2438399"/>
            <a:ext cx="9144000" cy="380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34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1289</TotalTime>
  <Words>819</Words>
  <Application>Microsoft Office PowerPoint</Application>
  <PresentationFormat>Widescreen</PresentationFormat>
  <Paragraphs>318</Paragraphs>
  <Slides>31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ArialMT</vt:lpstr>
      <vt:lpstr>Calibri</vt:lpstr>
      <vt:lpstr>Corbel</vt:lpstr>
      <vt:lpstr>Courier</vt:lpstr>
      <vt:lpstr>Parallax</vt:lpstr>
      <vt:lpstr>Chapter 5</vt:lpstr>
      <vt:lpstr>A 3-bit Counter</vt:lpstr>
      <vt:lpstr>An 8-bit up-counter stages</vt:lpstr>
      <vt:lpstr>An 8-bit down-counter stages</vt:lpstr>
      <vt:lpstr>Counting Events Using a Counter</vt:lpstr>
      <vt:lpstr>Using Counter as a Timer</vt:lpstr>
      <vt:lpstr>Capturing</vt:lpstr>
      <vt:lpstr>System Tick Timer Internal Structure</vt:lpstr>
      <vt:lpstr>STCTRL (System Tick Control)</vt:lpstr>
      <vt:lpstr>System Tick Counting</vt:lpstr>
      <vt:lpstr>STRELOAD vs. STCURRENT</vt:lpstr>
      <vt:lpstr>System Tick Timer Internal Structure</vt:lpstr>
      <vt:lpstr>RCGCTimer (Timer Run Mode Clock Gating Control)</vt:lpstr>
      <vt:lpstr>The Relation Between TnR, TnMATCHR, and TnMRIS</vt:lpstr>
      <vt:lpstr>GPTMRIS</vt:lpstr>
      <vt:lpstr>Timer Enable (TnEN)</vt:lpstr>
      <vt:lpstr>GPTM Control Register</vt:lpstr>
      <vt:lpstr>GPTM Configuration Register </vt:lpstr>
      <vt:lpstr>GPTMTAMR (GPTM Timer A Mode)</vt:lpstr>
      <vt:lpstr>TAMR Bits of GPTMTAMR </vt:lpstr>
      <vt:lpstr>The role of GPTMTnR</vt:lpstr>
      <vt:lpstr>Counting in One Shot Mode</vt:lpstr>
      <vt:lpstr>Prescaler</vt:lpstr>
      <vt:lpstr>the pin designation for 16/32-bit Timer block 0 to 5</vt:lpstr>
      <vt:lpstr>Timers alternate pin assignment</vt:lpstr>
      <vt:lpstr>Timers pin assignment using GPIO_PCTL (Extracted from Table 23-5 of Tiva data sheet)</vt:lpstr>
      <vt:lpstr>Input Edge Time Capturing</vt:lpstr>
      <vt:lpstr>Counting in Input Edge-Time Mode</vt:lpstr>
      <vt:lpstr>Measuring Period and Pulse Width</vt:lpstr>
      <vt:lpstr>Counter Diagram</vt:lpstr>
      <vt:lpstr>Counting in the Input Edge-Count Mode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Misagh.s</dc:creator>
  <cp:lastModifiedBy>PC</cp:lastModifiedBy>
  <cp:revision>469</cp:revision>
  <dcterms:created xsi:type="dcterms:W3CDTF">2016-04-05T15:14:57Z</dcterms:created>
  <dcterms:modified xsi:type="dcterms:W3CDTF">2017-09-02T05:12:01Z</dcterms:modified>
</cp:coreProperties>
</file>