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8" r:id="rId1"/>
  </p:sldMasterIdLst>
  <p:notesMasterIdLst>
    <p:notesMasterId r:id="rId17"/>
  </p:notesMasterIdLst>
  <p:sldIdLst>
    <p:sldId id="256" r:id="rId2"/>
    <p:sldId id="257" r:id="rId3"/>
    <p:sldId id="332" r:id="rId4"/>
    <p:sldId id="333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3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D8EBD-BCEA-44DB-B3FA-BEF2334C0C16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7F81B-48C6-4241-8C54-F91A4F434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9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18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393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23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443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191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75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11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39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48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14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11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48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54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86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8114-23E4-4593-BF3B-532BFBD2E1B6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2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7376-1B16-4472-B0F1-F964F0DA414A}" type="datetime1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0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DD39-9C18-486C-BC65-D16C8C15D60C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34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E44D-7099-4E2F-8E43-3E18C2255D06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31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1EC0-F5BD-4E51-9DAB-E318021EB119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96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43C8-D353-4AE7-AD9B-AB6C5E624401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74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94BF-BC85-48BF-BC3B-9C7B6A1A6F9D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07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96FF-8624-43D2-B715-A5C5861C3834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87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1E3D-2E4F-4121-8B5B-DDDAB554B90A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2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65C8-5366-440F-85B8-EFCE7441B29B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9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68B0-814B-40D6-B4DB-04CC4FF7D2A1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0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DB75F-8F27-4911-AC37-C552ADB1044A}" type="datetime1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6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6D5C-3F53-40F4-B006-594CFED681E5}" type="datetime1">
              <a:rPr lang="en-US" smtClean="0"/>
              <a:t>9/2/2016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4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AB96-F4F7-4D54-B513-CDD7343FAFF8}" type="datetime1">
              <a:rPr lang="en-US" smtClean="0"/>
              <a:t>9/2/2016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3BFA-5E5C-4D5E-8ABD-D656A00E87E8}" type="datetime1">
              <a:rPr lang="en-US" smtClean="0"/>
              <a:t>9/2/2016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6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4CFD-9BCE-4FD7-86C9-19BCA0CFC0F4}" type="datetime1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8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45B-A388-4771-A1DA-47B0603B35BE}" type="datetime1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7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3AC7750-DD3B-4E48-B89E-99E4CC08EBBE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8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Chapter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LCD and Keyboard Interfacing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4991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LCD Read Timing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10</a:t>
            </a:fld>
            <a:endParaRPr lang="en-US" sz="2400" dirty="0"/>
          </a:p>
        </p:txBody>
      </p:sp>
      <p:pic>
        <p:nvPicPr>
          <p:cNvPr id="5" name="Content Placeholder 4" descr="F3-5_readFromLCD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76708" y="2438399"/>
            <a:ext cx="6424882" cy="441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58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LCD Instructions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443678"/>
              </p:ext>
            </p:extLst>
          </p:nvPr>
        </p:nvGraphicFramePr>
        <p:xfrm>
          <a:off x="1271369" y="1796252"/>
          <a:ext cx="10665934" cy="4241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1149"/>
                <a:gridCol w="216994"/>
                <a:gridCol w="216994"/>
                <a:gridCol w="216994"/>
                <a:gridCol w="216994"/>
                <a:gridCol w="216994"/>
                <a:gridCol w="242559"/>
                <a:gridCol w="242559"/>
                <a:gridCol w="242559"/>
                <a:gridCol w="242559"/>
                <a:gridCol w="216994"/>
                <a:gridCol w="6152480"/>
                <a:gridCol w="1010105"/>
              </a:tblGrid>
              <a:tr h="381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Instruction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R/W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DB7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DB6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DB5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DB4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DB3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DB2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DB1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DB0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Description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Execution Time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(Max)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</a:tr>
              <a:tr h="1907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Clear display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Clears entire display and sets DD RAM address 0 in address counter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1.64 ms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</a:tr>
              <a:tr h="381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Return Home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Sets DD RAM address to 0 as address counter. Also returns display being shifted to original positions. DD RAM contents remain unchanged.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1.64 ms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</a:tr>
              <a:tr h="381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Entry Mode Set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I/D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Sets cursor move direction and specifies shift of display. These operations are performed during data write and read.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40µs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</a:tr>
              <a:tr h="381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Display On/Off Control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Sets On/Off of entire display (D), cursor On/Off (C), and blink of cursor position character (B).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40µs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</a:tr>
              <a:tr h="381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Cursor or Display shift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S/C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R/L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Moves cursor and shifts display without changing DD RAM contents.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40µs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</a:tr>
              <a:tr h="1907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Function Set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Sets interface data length (DL), number of display lines (L), and character font (F)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40µs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</a:tr>
              <a:tr h="381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Set CG RAM Address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AGC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Sets CG RAM address. CG RAM data is sent and received after this setting.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40µs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</a:tr>
              <a:tr h="381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Set DD RAM Address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Sets DD RAM address. DD RAM data is sent and received after this setting.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40µs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</a:tr>
              <a:tr h="381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Read Busy Flag &amp; Address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BF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Reads Busy flag (BF) indicating internal operation is being performed and reads address counter contents.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40µs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</a:tr>
              <a:tr h="381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Write Data CG or DD RAM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Write Data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Writes data into DD or CG RAM.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40µs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</a:tr>
              <a:tr h="381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Read Data CG or DD RAM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Read Data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Reads data from DD or CG RAM.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40µs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2306" marR="32306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11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324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LCD </a:t>
            </a:r>
            <a:r>
              <a:rPr lang="en-US" dirty="0" smtClean="0"/>
              <a:t>Instructions (Abbreviations)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DD RAM: Display data RAM</a:t>
            </a:r>
          </a:p>
          <a:p>
            <a:r>
              <a:rPr lang="en-US" dirty="0"/>
              <a:t>CG RAM: Character generator RAM</a:t>
            </a:r>
          </a:p>
          <a:p>
            <a:r>
              <a:rPr lang="en-US" dirty="0"/>
              <a:t>AGC: CG RAM address</a:t>
            </a:r>
          </a:p>
          <a:p>
            <a:r>
              <a:rPr lang="en-US" dirty="0"/>
              <a:t>ADD: DD RAM address, corresponds to cursor address</a:t>
            </a:r>
          </a:p>
          <a:p>
            <a:r>
              <a:rPr lang="en-US" dirty="0"/>
              <a:t>AC: address counter used for both DD and CG RAM addresses</a:t>
            </a:r>
          </a:p>
          <a:p>
            <a:r>
              <a:rPr lang="en-US" dirty="0"/>
              <a:t>I/D: 1 = Increment, 0: Decrement</a:t>
            </a:r>
          </a:p>
          <a:p>
            <a:r>
              <a:rPr lang="en-US" dirty="0"/>
              <a:t>S =1: Accompanies display shift</a:t>
            </a:r>
          </a:p>
          <a:p>
            <a:r>
              <a:rPr lang="en-US" dirty="0"/>
              <a:t>S/C: 1 = Display shift, 0: Cursor move</a:t>
            </a:r>
          </a:p>
          <a:p>
            <a:r>
              <a:rPr lang="en-US" dirty="0"/>
              <a:t>R/L: 1: Shift to the right, 0: Shift to the left</a:t>
            </a:r>
          </a:p>
          <a:p>
            <a:r>
              <a:rPr lang="en-US" dirty="0"/>
              <a:t>DL: 1 = 8 bits, 0 = 4 bits</a:t>
            </a:r>
          </a:p>
          <a:p>
            <a:r>
              <a:rPr lang="en-US" dirty="0"/>
              <a:t>N: 1 = 2-line, 0 = 1-line</a:t>
            </a:r>
          </a:p>
          <a:p>
            <a:r>
              <a:rPr lang="en-US" dirty="0"/>
              <a:t>F: 1 = 5 x 10 dots, 0 = 5 x 7 dots</a:t>
            </a:r>
          </a:p>
          <a:p>
            <a:r>
              <a:rPr lang="en-US" dirty="0"/>
              <a:t>BF: 1 = Internal operation, 0 = Can accept instruction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12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080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Keyboard Connection to Ports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13</a:t>
            </a:fld>
            <a:endParaRPr lang="en-US" sz="2400" dirty="0"/>
          </a:p>
        </p:txBody>
      </p:sp>
      <p:pic>
        <p:nvPicPr>
          <p:cNvPr id="5" name="Content Placeholder 4" descr="F3-6_Keyboard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371584" y="2440673"/>
            <a:ext cx="4233797" cy="430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36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Flowchart for Key Press Detection and Identification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14</a:t>
            </a:fld>
            <a:endParaRPr lang="en-US" sz="2400" dirty="0"/>
          </a:p>
        </p:txBody>
      </p:sp>
      <p:pic>
        <p:nvPicPr>
          <p:cNvPr id="5" name="Content Placeholder 4" descr="F3-7_getkeyChart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008328" y="2469318"/>
            <a:ext cx="4935255" cy="42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54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contact bounces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15</a:t>
            </a:fld>
            <a:endParaRPr lang="en-US" sz="2400" dirty="0"/>
          </a:p>
        </p:txBody>
      </p:sp>
      <p:pic>
        <p:nvPicPr>
          <p:cNvPr id="5" name="Content Placeholder 4" descr="F3-8_Debounce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96022" y="3081403"/>
            <a:ext cx="7798563" cy="226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03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Pin Descriptions for LCD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763835"/>
              </p:ext>
            </p:extLst>
          </p:nvPr>
        </p:nvGraphicFramePr>
        <p:xfrm>
          <a:off x="1755995" y="1912153"/>
          <a:ext cx="9550504" cy="4171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6961"/>
                <a:gridCol w="1978864"/>
                <a:gridCol w="1837517"/>
                <a:gridCol w="4777162"/>
              </a:tblGrid>
              <a:tr h="18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Pin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Symbol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I/O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Description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</a:tr>
              <a:tr h="18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VSS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--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Ground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</a:tr>
              <a:tr h="18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VCC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--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+5V power supply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</a:tr>
              <a:tr h="18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VEE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--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Power supply to control contrast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</a:tr>
              <a:tr h="367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RS = 0 to select command register,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RS = 1 to select data register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</a:tr>
              <a:tr h="367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R/W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R/W = 0 for write,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R/W = 1 for read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</a:tr>
              <a:tr h="18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Enable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</a:tr>
              <a:tr h="18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DB0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I/O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8-bit data bus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</a:tr>
              <a:tr h="18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DB1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I/O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8-bit data bus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</a:tr>
              <a:tr h="18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DB2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I/O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8-bit data bus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</a:tr>
              <a:tr h="18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DB3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I/O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8-bit data bus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</a:tr>
              <a:tr h="18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DB4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I/O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4/8-bit data bus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</a:tr>
              <a:tr h="18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DB5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I/O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4/8-bit data bus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</a:tr>
              <a:tr h="18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DB6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I/O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4/8-bit data bus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</a:tr>
              <a:tr h="18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DB7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I/O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The 4/8-bit data bus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375" marR="65375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867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Pin Positions for Various LCDs from </a:t>
            </a:r>
            <a:r>
              <a:rPr lang="en-US" dirty="0" err="1"/>
              <a:t>Optrex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3</a:t>
            </a:fld>
            <a:endParaRPr lang="en-US" sz="2400" dirty="0"/>
          </a:p>
        </p:txBody>
      </p:sp>
      <p:pic>
        <p:nvPicPr>
          <p:cNvPr id="5" name="Content Placeholder 4" descr="F3-1_LCDpinout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06423" y="2605414"/>
            <a:ext cx="9415901" cy="326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79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commonly used LCD Command Codes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121718"/>
              </p:ext>
            </p:extLst>
          </p:nvPr>
        </p:nvGraphicFramePr>
        <p:xfrm>
          <a:off x="1484311" y="2246747"/>
          <a:ext cx="10018712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8367"/>
                <a:gridCol w="7680345"/>
              </a:tblGrid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Code (Hex)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Command to LCD Instruction Register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Clear display screen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Return cursor home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Increment cursor (shift cursor to right)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Display on, cursor blinking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Force cursor to beginning of 1st line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Force cursor to beginning of 2nd line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 lines and 5x7 character (8-bit data, D0 to D7)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lines and 5x7 character (4-bit data, D4 to D7)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4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30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LCD Connection to Microcontroller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5</a:t>
            </a:fld>
            <a:endParaRPr lang="en-US" sz="2400" dirty="0"/>
          </a:p>
        </p:txBody>
      </p:sp>
      <p:pic>
        <p:nvPicPr>
          <p:cNvPr id="5" name="Content Placeholder 4" descr="F3-2_LCDconnection.jpg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75625" y="2730674"/>
            <a:ext cx="7146372" cy="304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37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LCD Connection for 4-bit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6</a:t>
            </a:fld>
            <a:endParaRPr lang="en-US" sz="2400" dirty="0"/>
          </a:p>
        </p:txBody>
      </p:sp>
      <p:pic>
        <p:nvPicPr>
          <p:cNvPr id="5" name="Content Placeholder 4" descr="Lcd4bitConnection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009892" y="2931090"/>
            <a:ext cx="6959148" cy="259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85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LCD Addressing Commands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0285048"/>
              </p:ext>
            </p:extLst>
          </p:nvPr>
        </p:nvGraphicFramePr>
        <p:xfrm>
          <a:off x="1484309" y="3233568"/>
          <a:ext cx="10018714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2539"/>
                <a:gridCol w="1004277"/>
                <a:gridCol w="1004277"/>
                <a:gridCol w="1004277"/>
                <a:gridCol w="1004277"/>
                <a:gridCol w="1004277"/>
                <a:gridCol w="1004277"/>
                <a:gridCol w="996259"/>
                <a:gridCol w="994254"/>
              </a:tblGrid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DB7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DB6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DB5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DB4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DB3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DB2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DB1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DB0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Line 1 (min)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Line 1 (max)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Line 2 (min)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Line 2 (max)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7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361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Cursor Addresses for Some LCDs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8</a:t>
            </a:fld>
            <a:endParaRPr lang="en-US" sz="24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75904" y="2667000"/>
            <a:ext cx="7035529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34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LCD Write Timing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9</a:t>
            </a:fld>
            <a:endParaRPr lang="en-US" sz="2400" dirty="0"/>
          </a:p>
        </p:txBody>
      </p:sp>
      <p:pic>
        <p:nvPicPr>
          <p:cNvPr id="5" name="Content Placeholder 4" descr="F3-4_writeToLCD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19606" y="2440288"/>
            <a:ext cx="6137882" cy="441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33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1179</TotalTime>
  <Words>809</Words>
  <Application>Microsoft Office PowerPoint</Application>
  <PresentationFormat>Widescreen</PresentationFormat>
  <Paragraphs>309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SimSun</vt:lpstr>
      <vt:lpstr>Arial</vt:lpstr>
      <vt:lpstr>Calibri</vt:lpstr>
      <vt:lpstr>Corbel</vt:lpstr>
      <vt:lpstr>Parallax</vt:lpstr>
      <vt:lpstr>Chapter 3</vt:lpstr>
      <vt:lpstr>Pin Descriptions for LCD</vt:lpstr>
      <vt:lpstr>Pin Positions for Various LCDs from Optrex</vt:lpstr>
      <vt:lpstr>Some commonly used LCD Command Codes</vt:lpstr>
      <vt:lpstr>LCD Connection to Microcontroller</vt:lpstr>
      <vt:lpstr>LCD Connection for 4-bit Data</vt:lpstr>
      <vt:lpstr>LCD Addressing Commands</vt:lpstr>
      <vt:lpstr>Cursor Addresses for Some LCDs</vt:lpstr>
      <vt:lpstr>LCD Write Timing</vt:lpstr>
      <vt:lpstr>LCD Read Timing</vt:lpstr>
      <vt:lpstr>List of LCD Instructions</vt:lpstr>
      <vt:lpstr>List of LCD Instructions (Abbreviations)</vt:lpstr>
      <vt:lpstr>Matrix Keyboard Connection to Ports</vt:lpstr>
      <vt:lpstr>The Flowchart for Key Press Detection and Identification</vt:lpstr>
      <vt:lpstr>Switch contact bounces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Misagh.s</dc:creator>
  <cp:lastModifiedBy>Misagh.s</cp:lastModifiedBy>
  <cp:revision>333</cp:revision>
  <dcterms:created xsi:type="dcterms:W3CDTF">2016-04-05T15:14:57Z</dcterms:created>
  <dcterms:modified xsi:type="dcterms:W3CDTF">2016-09-02T03:20:51Z</dcterms:modified>
</cp:coreProperties>
</file>