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1" r:id="rId13"/>
    <p:sldId id="267" r:id="rId14"/>
    <p:sldId id="292" r:id="rId15"/>
    <p:sldId id="293" r:id="rId16"/>
    <p:sldId id="294" r:id="rId17"/>
    <p:sldId id="29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D8EBD-BCEA-44DB-B3FA-BEF2334C0C16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F81B-48C6-4241-8C54-F91A4F434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7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47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61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39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33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02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2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70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81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4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68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71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3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15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6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9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1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0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114-23E4-4593-BF3B-532BFBD2E1B6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2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7376-1B16-4472-B0F1-F964F0DA414A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D39-9C18-486C-BC65-D16C8C15D60C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44D-7099-4E2F-8E43-3E18C2255D06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EC0-F5BD-4E51-9DAB-E318021EB1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43C8-D353-4AE7-AD9B-AB6C5E624401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94BF-BC85-48BF-BC3B-9C7B6A1A6F9D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6FF-8624-43D2-B715-A5C5861C3834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1E3D-2E4F-4121-8B5B-DDDAB554B90A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65C8-5366-440F-85B8-EFCE7441B29B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68B0-814B-40D6-B4DB-04CC4FF7D2A1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B75F-8F27-4911-AC37-C552ADB1044A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6D5C-3F53-40F4-B006-594CFED681E5}" type="datetime1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B96-F4F7-4D54-B513-CDD7343FAFF8}" type="datetime1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3BFA-5E5C-4D5E-8ABD-D656A00E87E8}" type="datetime1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4CFD-9BCE-4FD7-86C9-19BCA0CFC0F4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45B-A388-4771-A1DA-47B0603B35BE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AC7750-DD3B-4E48-B89E-99E4CC08EBBE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UART Serial Port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99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9-Pin Male Connector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10</a:t>
            </a:fld>
            <a:endParaRPr lang="en-US" sz="2400" dirty="0"/>
          </a:p>
        </p:txBody>
      </p:sp>
      <p:pic>
        <p:nvPicPr>
          <p:cNvPr id="5" name="Content Placeholder 4" descr="F4-6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64719" y="3195637"/>
            <a:ext cx="6057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DTE-DCE and DTE-DTE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11</a:t>
            </a:fld>
            <a:endParaRPr lang="en-US" sz="2400" dirty="0"/>
          </a:p>
        </p:txBody>
      </p:sp>
      <p:pic>
        <p:nvPicPr>
          <p:cNvPr id="5" name="Content Placeholder 4" descr="F4-7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6264" y="2893512"/>
            <a:ext cx="7649703" cy="26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86" y="644857"/>
            <a:ext cx="10711454" cy="1752599"/>
          </a:xfrm>
        </p:spPr>
        <p:txBody>
          <a:bodyPr/>
          <a:lstStyle/>
          <a:p>
            <a:r>
              <a:rPr lang="en-US" dirty="0"/>
              <a:t>Null Modem Connection with Flow Control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12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00" y="2397456"/>
            <a:ext cx="3850504" cy="36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b="1" dirty="0"/>
              <a:t>ST-Link-V2-1 in Nucleo ST Arm board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13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135" y="1447374"/>
            <a:ext cx="4882704" cy="53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ST-Link-V2-1 in Nucleo ST Arm board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14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66" y="2023721"/>
            <a:ext cx="6105427" cy="47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St-Link/V2 USART2-USB Port Connection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15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962" y="2539865"/>
            <a:ext cx="79716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Partial list of USART Registers and their addresses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16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33" y="2675576"/>
            <a:ext cx="8243784" cy="33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Simplified Block Diagram of USART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17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0" y="2309283"/>
            <a:ext cx="9850352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RCC_CR (RCC Control Register) to showing the HSI Clock Source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18</a:t>
            </a:fld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16" y="3452051"/>
            <a:ext cx="9295240" cy="19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RCC_CFGR (Clock Configuration Register) Clock Select </a:t>
            </a:r>
            <a:r>
              <a:rPr lang="en-US" b="1" dirty="0" err="1"/>
              <a:t>Resgister</a:t>
            </a:r>
            <a:r>
              <a:rPr lang="en-US" b="1" dirty="0"/>
              <a:t> bit assignment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19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1" y="3605500"/>
            <a:ext cx="10192222" cy="17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Serial vs. Parallel Data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</a:t>
            </a:fld>
            <a:endParaRPr lang="en-US" sz="2400" dirty="0"/>
          </a:p>
        </p:txBody>
      </p:sp>
      <p:pic>
        <p:nvPicPr>
          <p:cNvPr id="5" name="Content Placeholder 4" descr="F4-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41727" y="3006246"/>
            <a:ext cx="9103880" cy="24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Clock Generation for USART2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20</a:t>
            </a:fld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574" y="3257550"/>
            <a:ext cx="8022451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APB1ENR peripheral clock enable register (RCC_APB1ENR) Bit Assignments (Partial Listing)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21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362" y="3352479"/>
            <a:ext cx="9340077" cy="19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BAUD (USART_BRR) Register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22</a:t>
            </a:fld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1" y="3095838"/>
            <a:ext cx="10148680" cy="17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BAUD Rate Register (BRR) Values for Some Baud Rates using OVER=16 and clock of 16MHz.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23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266" y="3117826"/>
            <a:ext cx="9351291" cy="23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BAUD Rate Register (BRR) Values for Some Baud Rates using OVER=8 and clock of 16MHz.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24</a:t>
            </a:fld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14" y="3132881"/>
            <a:ext cx="8333114" cy="20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USART CR1 (Control 1 Register) bits definition (Partial Listing)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25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03" y="3444998"/>
            <a:ext cx="9730668" cy="164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USART Control 2 (USART_CTR2) register (Partial Listing)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26</a:t>
            </a:fld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81" y="3540685"/>
            <a:ext cx="9530372" cy="160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USART_DR, USART Data </a:t>
            </a:r>
            <a:r>
              <a:rPr lang="en-US" b="1" dirty="0" smtClean="0"/>
              <a:t>Register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27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1" y="3276600"/>
            <a:ext cx="9944159" cy="16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Status Register (USART_SR)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28</a:t>
            </a:fld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20" y="3113539"/>
            <a:ext cx="9460703" cy="16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GPIO_AFRL (GPIO Alternate Function Register Low)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29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1" y="3371176"/>
            <a:ext cx="9791629" cy="16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In Serial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</a:t>
            </a:fld>
            <a:endParaRPr lang="en-US" sz="2400" dirty="0"/>
          </a:p>
        </p:txBody>
      </p:sp>
      <p:pic>
        <p:nvPicPr>
          <p:cNvPr id="5" name="Content Placeholder 4" descr="F4-ParallelInSerialOut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68227" y="2438399"/>
            <a:ext cx="7110478" cy="36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GPIO_AFRH (GPIO Alternate Function Register High)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30</a:t>
            </a:fld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1" y="3384740"/>
            <a:ext cx="10368330" cy="17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partial list of STM Arm Pins Used for USART (See Appendix B and Table 4-6)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31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370" y="2438399"/>
            <a:ext cx="7800593" cy="42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GPIOx_MODER (GPIO Mode) for Direction Register (x=A, B, C,..)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32</a:t>
            </a:fld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16" y="3335743"/>
            <a:ext cx="10461451" cy="20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075267"/>
          </a:xfrm>
        </p:spPr>
        <p:txBody>
          <a:bodyPr>
            <a:normAutofit/>
          </a:bodyPr>
          <a:lstStyle/>
          <a:p>
            <a:r>
              <a:rPr lang="en-US" sz="2400" b="1" dirty="0"/>
              <a:t>Alternate Functions (AF) Pin Multiplexing for Port A in STM32F446 Arm. See Appendix B for other Ports. (See AF table for your device)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33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244" y="1149410"/>
            <a:ext cx="4835490" cy="55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In Parallel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4</a:t>
            </a:fld>
            <a:endParaRPr lang="en-US" sz="2400" dirty="0"/>
          </a:p>
        </p:txBody>
      </p:sp>
      <p:pic>
        <p:nvPicPr>
          <p:cNvPr id="5" name="Content Placeholder 4" descr="F4-SerialInParallelOut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4990" y="3006247"/>
            <a:ext cx="7844572" cy="24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Simplex, Half-, and Full-Duplex Transfers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5</a:t>
            </a:fld>
            <a:endParaRPr lang="en-US" sz="2400" dirty="0"/>
          </a:p>
        </p:txBody>
      </p:sp>
      <p:pic>
        <p:nvPicPr>
          <p:cNvPr id="5" name="Content Placeholder 4" descr="F4-2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56767" y="2435257"/>
            <a:ext cx="6468293" cy="424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ASCII "A" (0x41)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6</a:t>
            </a:fld>
            <a:endParaRPr lang="en-US" sz="2400" dirty="0"/>
          </a:p>
        </p:txBody>
      </p:sp>
      <p:pic>
        <p:nvPicPr>
          <p:cNvPr id="5" name="Content Placeholder 4" descr="F4-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85024" y="3169086"/>
            <a:ext cx="7217285" cy="21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MAX232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7</a:t>
            </a:fld>
            <a:endParaRPr lang="en-US" sz="2400" dirty="0"/>
          </a:p>
        </p:txBody>
      </p:sp>
      <p:pic>
        <p:nvPicPr>
          <p:cNvPr id="5" name="Content Placeholder 4" descr="F4-4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8697" y="2446008"/>
            <a:ext cx="7189939" cy="43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MAX233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8</a:t>
            </a:fld>
            <a:endParaRPr lang="en-US" sz="2400" dirty="0"/>
          </a:p>
        </p:txBody>
      </p:sp>
      <p:pic>
        <p:nvPicPr>
          <p:cNvPr id="5" name="Content Placeholder 4" descr="F4-5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5830" y="2436223"/>
            <a:ext cx="7377830" cy="42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RS232 Pins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9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829188"/>
              </p:ext>
            </p:extLst>
          </p:nvPr>
        </p:nvGraphicFramePr>
        <p:xfrm>
          <a:off x="4612155" y="2932796"/>
          <a:ext cx="3763028" cy="3299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637"/>
                <a:gridCol w="3001391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Data carrier detect (DCD)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Received data (RxD)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Transmitted data (TxD)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Data terminal ready (DTR)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Signal ground (GND)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Data set ready (DSR)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Request to send (RTS)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Clear to send (CTS)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Ring indicator (RI)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3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1274</TotalTime>
  <Words>402</Words>
  <Application>Microsoft Office PowerPoint</Application>
  <PresentationFormat>Widescreen</PresentationFormat>
  <Paragraphs>119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SimSun</vt:lpstr>
      <vt:lpstr>Arial</vt:lpstr>
      <vt:lpstr>Calibri</vt:lpstr>
      <vt:lpstr>Corbel</vt:lpstr>
      <vt:lpstr>Parallax</vt:lpstr>
      <vt:lpstr>Chapter 4</vt:lpstr>
      <vt:lpstr>Serial vs. Parallel Data Transfer</vt:lpstr>
      <vt:lpstr>Parallel In Serial Out</vt:lpstr>
      <vt:lpstr>Serial In Parallel Out</vt:lpstr>
      <vt:lpstr>Simplex, Half-, and Full-Duplex Transfers</vt:lpstr>
      <vt:lpstr>Framing ASCII "A" (0x41)</vt:lpstr>
      <vt:lpstr>MAX232</vt:lpstr>
      <vt:lpstr>MAX233</vt:lpstr>
      <vt:lpstr>RS232 Pins</vt:lpstr>
      <vt:lpstr>9-Pin Male Connector</vt:lpstr>
      <vt:lpstr>DTE-DCE and DTE-DTE Connections</vt:lpstr>
      <vt:lpstr>Null Modem Connection with Flow Control Signals</vt:lpstr>
      <vt:lpstr>ST-Link-V2-1 in Nucleo ST Arm board </vt:lpstr>
      <vt:lpstr>ST-Link-V2-1 in Nucleo ST Arm board </vt:lpstr>
      <vt:lpstr>St-Link/V2 USART2-USB Port Connection </vt:lpstr>
      <vt:lpstr>Partial list of USART Registers and their addresses </vt:lpstr>
      <vt:lpstr>A Simplified Block Diagram of USART </vt:lpstr>
      <vt:lpstr>RCC_CR (RCC Control Register) to showing the HSI Clock Source </vt:lpstr>
      <vt:lpstr>RCC_CFGR (Clock Configuration Register) Clock Select Resgister bit assignment </vt:lpstr>
      <vt:lpstr>Clock Generation for USART2 </vt:lpstr>
      <vt:lpstr>APB1ENR peripheral clock enable register (RCC_APB1ENR) Bit Assignments (Partial Listing) </vt:lpstr>
      <vt:lpstr>BAUD (USART_BRR) Register </vt:lpstr>
      <vt:lpstr>BAUD Rate Register (BRR) Values for Some Baud Rates using OVER=16 and clock of 16MHz. </vt:lpstr>
      <vt:lpstr>BAUD Rate Register (BRR) Values for Some Baud Rates using OVER=8 and clock of 16MHz. </vt:lpstr>
      <vt:lpstr>USART CR1 (Control 1 Register) bits definition (Partial Listing) </vt:lpstr>
      <vt:lpstr>USART Control 2 (USART_CTR2) register (Partial Listing) </vt:lpstr>
      <vt:lpstr>USART_DR, USART Data Register</vt:lpstr>
      <vt:lpstr>Status Register (USART_SR) </vt:lpstr>
      <vt:lpstr>GPIO_AFRL (GPIO Alternate Function Register Low) </vt:lpstr>
      <vt:lpstr>GPIO_AFRH (GPIO Alternate Function Register High) </vt:lpstr>
      <vt:lpstr>partial list of STM Arm Pins Used for USART (See Appendix B and Table 4-6) </vt:lpstr>
      <vt:lpstr>GPIOx_MODER (GPIO Mode) for Direction Register (x=A, B, C,..)</vt:lpstr>
      <vt:lpstr>Alternate Functions (AF) Pin Multiplexing for Port A in STM32F446 Arm. See Appendix B for other Ports. (See AF table for your device)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Misagh.s</dc:creator>
  <cp:lastModifiedBy>PC</cp:lastModifiedBy>
  <cp:revision>420</cp:revision>
  <dcterms:created xsi:type="dcterms:W3CDTF">2016-04-05T15:14:57Z</dcterms:created>
  <dcterms:modified xsi:type="dcterms:W3CDTF">2018-03-07T12:30:25Z</dcterms:modified>
</cp:coreProperties>
</file>