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72" r:id="rId18"/>
    <p:sldId id="273" r:id="rId19"/>
    <p:sldId id="274" r:id="rId20"/>
    <p:sldId id="276" r:id="rId21"/>
    <p:sldId id="282" r:id="rId22"/>
    <p:sldId id="285" r:id="rId23"/>
    <p:sldId id="284" r:id="rId24"/>
    <p:sldId id="283" r:id="rId25"/>
    <p:sldId id="289" r:id="rId26"/>
    <p:sldId id="288" r:id="rId27"/>
    <p:sldId id="290" r:id="rId28"/>
    <p:sldId id="291" r:id="rId29"/>
    <p:sldId id="292" r:id="rId30"/>
    <p:sldId id="287" r:id="rId31"/>
    <p:sldId id="286" r:id="rId32"/>
    <p:sldId id="294" r:id="rId33"/>
    <p:sldId id="293" r:id="rId34"/>
    <p:sldId id="296" r:id="rId35"/>
    <p:sldId id="297" r:id="rId36"/>
    <p:sldId id="295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5E66-98BB-45F4-9B71-B889B439F27B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37FB-F736-4B16-9BFB-150C13252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6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5E66-98BB-45F4-9B71-B889B439F27B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37FB-F736-4B16-9BFB-150C13252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53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5E66-98BB-45F4-9B71-B889B439F27B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37FB-F736-4B16-9BFB-150C13252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4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5E66-98BB-45F4-9B71-B889B439F27B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37FB-F736-4B16-9BFB-150C13252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5E66-98BB-45F4-9B71-B889B439F27B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37FB-F736-4B16-9BFB-150C13252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6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5E66-98BB-45F4-9B71-B889B439F27B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37FB-F736-4B16-9BFB-150C13252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7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5E66-98BB-45F4-9B71-B889B439F27B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37FB-F736-4B16-9BFB-150C13252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4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5E66-98BB-45F4-9B71-B889B439F27B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37FB-F736-4B16-9BFB-150C13252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81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5E66-98BB-45F4-9B71-B889B439F27B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37FB-F736-4B16-9BFB-150C13252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6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5E66-98BB-45F4-9B71-B889B439F27B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37FB-F736-4B16-9BFB-150C13252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6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5E66-98BB-45F4-9B71-B889B439F27B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B37FB-F736-4B16-9BFB-150C13252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4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F5E66-98BB-45F4-9B71-B889B439F27B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B37FB-F736-4B16-9BFB-150C13252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2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2-1_ARMregistersDataSiz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0245" y="2876867"/>
            <a:ext cx="5731510" cy="11042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88668"/>
            <a:ext cx="7922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ARM Assembly Language Programming &amp; Architecture by </a:t>
            </a:r>
            <a:r>
              <a:rPr lang="en-US" dirty="0" err="1"/>
              <a:t>Mazidi</a:t>
            </a:r>
            <a:r>
              <a:rPr lang="en-US"/>
              <a:t> and Naimi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92654" y="4545101"/>
            <a:ext cx="3606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2- 1: ARM Registers Data Size</a:t>
            </a:r>
            <a:endParaRPr lang="en-US" b="1" dirty="0">
              <a:solidFill>
                <a:srgbClr val="5B9BD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100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2-8_ExecutingTheSTRBinstructio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0" y="2286000"/>
            <a:ext cx="6556248" cy="23317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488668"/>
            <a:ext cx="7922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ARM Assembly Language Programming &amp; Architecture by Mazidi, et al.</a:t>
            </a:r>
          </a:p>
        </p:txBody>
      </p:sp>
      <p:sp>
        <p:nvSpPr>
          <p:cNvPr id="6" name="Rectangle 5"/>
          <p:cNvSpPr/>
          <p:nvPr/>
        </p:nvSpPr>
        <p:spPr>
          <a:xfrm>
            <a:off x="3914850" y="5368528"/>
            <a:ext cx="421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2- 8: Executing the STRB Instruction</a:t>
            </a:r>
            <a:endParaRPr lang="en-US" b="1" dirty="0">
              <a:solidFill>
                <a:srgbClr val="5B9BD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297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2-9_ExecutingTheLDRHinstructio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0" y="2286000"/>
            <a:ext cx="6556248" cy="23317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488668"/>
            <a:ext cx="7922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ARM Assembly Language Programming &amp; Architecture by Mazidi, et al.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5293" y="5368528"/>
            <a:ext cx="425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2- 9: Executing the LDRH Instruction</a:t>
            </a:r>
            <a:endParaRPr lang="en-US" b="1" dirty="0">
              <a:solidFill>
                <a:srgbClr val="5B9BD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99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88668"/>
            <a:ext cx="7922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ARM Assembly Language Programming &amp; Architecture by Mazidi, et al.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15" y="2693838"/>
            <a:ext cx="8234517" cy="18851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06130" y="5092449"/>
            <a:ext cx="7165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 2- 3: Unsigned Data Range in ARM and associated Load Instructions</a:t>
            </a:r>
            <a:endParaRPr lang="en-US" b="1" dirty="0">
              <a:solidFill>
                <a:srgbClr val="5B9BD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877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2-10_ExecutingTheSTRHinstructio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0" y="2286000"/>
            <a:ext cx="6556248" cy="23317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488668"/>
            <a:ext cx="7922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ARM Assembly Language Programming &amp; Architecture by Mazidi, et al.</a:t>
            </a:r>
          </a:p>
        </p:txBody>
      </p:sp>
      <p:sp>
        <p:nvSpPr>
          <p:cNvPr id="7" name="Rectangle 6"/>
          <p:cNvSpPr/>
          <p:nvPr/>
        </p:nvSpPr>
        <p:spPr>
          <a:xfrm>
            <a:off x="3848325" y="5368528"/>
            <a:ext cx="4345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2- 10: Executing the STRH Instruction</a:t>
            </a:r>
            <a:endParaRPr lang="en-US" b="1" dirty="0">
              <a:solidFill>
                <a:srgbClr val="5B9BD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831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88668"/>
            <a:ext cx="7922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ARM Assembly Language Programming &amp; Architecture by Mazidi, et al.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09" y="2300616"/>
            <a:ext cx="7892623" cy="18755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04499" y="4675327"/>
            <a:ext cx="73652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 2-4: Unsigned Data Range in ARM and associated Store Instructions</a:t>
            </a:r>
            <a:endParaRPr lang="en-US" b="1" dirty="0">
              <a:solidFill>
                <a:srgbClr val="5B9BD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382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2-11_CPSR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5358" y="3106145"/>
            <a:ext cx="7997004" cy="6196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488668"/>
            <a:ext cx="7922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ARM Assembly Language Programming &amp; Architecture by Mazidi, et al.</a:t>
            </a:r>
          </a:p>
        </p:txBody>
      </p:sp>
      <p:sp>
        <p:nvSpPr>
          <p:cNvPr id="6" name="Rectangle 5"/>
          <p:cNvSpPr/>
          <p:nvPr/>
        </p:nvSpPr>
        <p:spPr>
          <a:xfrm>
            <a:off x="3514725" y="4390746"/>
            <a:ext cx="5157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2- 11: CPSR (Current Program Status Register)</a:t>
            </a:r>
            <a:endParaRPr lang="en-US" b="1" dirty="0">
              <a:solidFill>
                <a:srgbClr val="5B9BD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568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717" y="1146413"/>
            <a:ext cx="4390996" cy="29975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88668"/>
            <a:ext cx="7922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ARM Assembly Language Programming &amp; Architecture by Mazidi, et al.</a:t>
            </a:r>
          </a:p>
        </p:txBody>
      </p:sp>
      <p:sp>
        <p:nvSpPr>
          <p:cNvPr id="6" name="Rectangle 5"/>
          <p:cNvSpPr/>
          <p:nvPr/>
        </p:nvSpPr>
        <p:spPr>
          <a:xfrm>
            <a:off x="3322902" y="4804485"/>
            <a:ext cx="5251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 2- 5: Flag Bits Affected by Different Instructions</a:t>
            </a:r>
            <a:endParaRPr lang="en-US" b="1" dirty="0">
              <a:solidFill>
                <a:srgbClr val="5B9BD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10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108" y="1580701"/>
            <a:ext cx="4706007" cy="29341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488668"/>
            <a:ext cx="7922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ARM Assembly Language Programming &amp; Architecture by Mazidi, et al.</a:t>
            </a:r>
          </a:p>
        </p:txBody>
      </p:sp>
      <p:sp>
        <p:nvSpPr>
          <p:cNvPr id="6" name="Rectangle 5"/>
          <p:cNvSpPr/>
          <p:nvPr/>
        </p:nvSpPr>
        <p:spPr>
          <a:xfrm>
            <a:off x="3150700" y="5049652"/>
            <a:ext cx="5726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 2- 6: ARM Branch (Jump) Instructions Using Flag Bits</a:t>
            </a:r>
            <a:endParaRPr lang="en-US" b="1" dirty="0">
              <a:solidFill>
                <a:srgbClr val="5B9BD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691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019" y="2614498"/>
            <a:ext cx="9211961" cy="16740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88668"/>
            <a:ext cx="7922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ARM Assembly Language Programming &amp; Architecture by Mazidi, et al.</a:t>
            </a:r>
          </a:p>
        </p:txBody>
      </p:sp>
      <p:sp>
        <p:nvSpPr>
          <p:cNvPr id="7" name="Rectangle 6"/>
          <p:cNvSpPr/>
          <p:nvPr/>
        </p:nvSpPr>
        <p:spPr>
          <a:xfrm>
            <a:off x="3877122" y="4834591"/>
            <a:ext cx="4437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 2- 7: Some Widely Used ARM Directive</a:t>
            </a:r>
            <a:endParaRPr lang="en-US" b="1" dirty="0">
              <a:solidFill>
                <a:srgbClr val="5B9BD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982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488668"/>
            <a:ext cx="7922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ARM Assembly Language Programming &amp; Architecture by Mazidi, et 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01" y="1437826"/>
            <a:ext cx="8926171" cy="33818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93157" y="5469504"/>
            <a:ext cx="6969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 2- 8: Some Widely Used ARM Memory Allocation Directives</a:t>
            </a:r>
            <a:endParaRPr lang="en-US" b="1" dirty="0">
              <a:solidFill>
                <a:srgbClr val="5B9BD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181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2-2_ARMregister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8133" y="1159098"/>
            <a:ext cx="3717920" cy="37925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488668"/>
            <a:ext cx="7922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ARM Assembly Language Programming &amp; Architecture by Mazidi, et al.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1906" y="5350806"/>
            <a:ext cx="2684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2- 2: ARM Registers</a:t>
            </a:r>
            <a:endParaRPr lang="en-US" b="1" dirty="0">
              <a:solidFill>
                <a:srgbClr val="5B9BD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730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488668"/>
            <a:ext cx="7922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ARM Assembly Language Programming &amp; Architecture by Mazidi, et 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151" y="2776446"/>
            <a:ext cx="8935697" cy="13051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56679" y="4510539"/>
            <a:ext cx="7078640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 2- 9: Unsigned Data Range in ARM and associated Instructions</a:t>
            </a:r>
            <a:endParaRPr lang="en-US" b="1" dirty="0">
              <a:solidFill>
                <a:srgbClr val="5B9BD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781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488668"/>
            <a:ext cx="7922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ARM Assembly Language Programming &amp; Architecture by Mazidi, et al.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795" y="1781031"/>
            <a:ext cx="8815378" cy="29054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4798" y="5402905"/>
            <a:ext cx="4562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2- 12: Memory Dump for Program 2-3A</a:t>
            </a:r>
            <a:endParaRPr lang="en-US" b="1" dirty="0">
              <a:solidFill>
                <a:srgbClr val="5B9BD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108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488668"/>
            <a:ext cx="7922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ARM Assembly Language Programming &amp; Architecture by Mazidi, et al.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19" y="914400"/>
            <a:ext cx="4836634" cy="41312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49057" y="5370552"/>
            <a:ext cx="3893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2- 13: Steps to Create a Program</a:t>
            </a:r>
            <a:endParaRPr lang="en-US" b="1" dirty="0">
              <a:solidFill>
                <a:srgbClr val="5B9BD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536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488668"/>
            <a:ext cx="7922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ARM Assembly Language Programming &amp; Architecture by Mazidi, et al.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09" y="3100341"/>
            <a:ext cx="9002381" cy="6573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54350" y="4254268"/>
            <a:ext cx="4083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2- 14: Sample of an Error Message</a:t>
            </a:r>
            <a:endParaRPr lang="en-US" b="1" dirty="0">
              <a:solidFill>
                <a:srgbClr val="5B9BD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482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488668"/>
            <a:ext cx="7922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ARM Assembly Language Programming &amp; Architecture by Mazidi, et al.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283" y="1709497"/>
            <a:ext cx="9021434" cy="34390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86717" y="5633919"/>
            <a:ext cx="3418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2- 15: Sample of a Map File</a:t>
            </a:r>
            <a:endParaRPr lang="en-US" b="1" dirty="0">
              <a:solidFill>
                <a:srgbClr val="5B9BD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676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488668"/>
            <a:ext cx="7922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ARM Assembly Language Programming &amp; Architecture by Mazidi, et al.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335" y="2214393"/>
            <a:ext cx="8983329" cy="24292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18635" y="5381471"/>
            <a:ext cx="4154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2- 16: Sample of a List File for ARM</a:t>
            </a:r>
            <a:endParaRPr lang="en-US" b="1" dirty="0">
              <a:solidFill>
                <a:srgbClr val="5B9BD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285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488668"/>
            <a:ext cx="7922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ARM Assembly Language Programming &amp; Architecture by Mazidi, et al.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84" y="2981262"/>
            <a:ext cx="7573432" cy="8954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04332" y="4472632"/>
            <a:ext cx="3983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2- 17: ADD Instruction Formation</a:t>
            </a:r>
            <a:endParaRPr lang="en-US" b="1" dirty="0">
              <a:solidFill>
                <a:srgbClr val="5B9BD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359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488668"/>
            <a:ext cx="7922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ARM Assembly Language Programming &amp; Architecture by Mazidi, et al.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84" y="2993013"/>
            <a:ext cx="7573432" cy="8719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25172" y="4472633"/>
            <a:ext cx="3941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2- 18: SUB Instruction Formation</a:t>
            </a:r>
            <a:endParaRPr lang="en-US" b="1" dirty="0">
              <a:solidFill>
                <a:srgbClr val="5B9BD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635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488668"/>
            <a:ext cx="7922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ARM Assembly Language Programming &amp; Architecture by Mazidi, et al.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395" y="2993013"/>
            <a:ext cx="6437209" cy="8719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52467" y="4477855"/>
            <a:ext cx="6266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2- 19: General Formation of Data Processing Instructions</a:t>
            </a:r>
            <a:endParaRPr lang="en-US" b="1" dirty="0">
              <a:solidFill>
                <a:srgbClr val="5B9BD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054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488668"/>
            <a:ext cx="7922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ARM Assembly Language Programming &amp; Architecture by Mazidi, et al.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395" y="3016785"/>
            <a:ext cx="6437209" cy="8244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88243" y="4472632"/>
            <a:ext cx="4215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2- 20: Branch Instruction Formation</a:t>
            </a:r>
            <a:endParaRPr lang="en-US" b="1" dirty="0">
              <a:solidFill>
                <a:srgbClr val="5B9BD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455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2-3_ARMregistersAndALU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3432" y="510984"/>
            <a:ext cx="2999436" cy="47491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488668"/>
            <a:ext cx="7922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ARM Assembly Language Programming &amp; Architecture by Mazidi, et al.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56769" y="5689713"/>
            <a:ext cx="3532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2- 3: ARM Registers and ALU</a:t>
            </a:r>
            <a:endParaRPr lang="en-US" b="1" dirty="0">
              <a:solidFill>
                <a:srgbClr val="5B9BD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843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488668"/>
            <a:ext cx="7922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ARM Assembly Language Programming &amp; Architecture by Mazidi, et al.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87" y="1157287"/>
            <a:ext cx="8658225" cy="45434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67654" y="5910024"/>
            <a:ext cx="5148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2- 21: Harvard vs. Von Neumann Architecture</a:t>
            </a:r>
            <a:endParaRPr lang="en-US" b="1" dirty="0">
              <a:solidFill>
                <a:srgbClr val="5B9BD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456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488668"/>
            <a:ext cx="7922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ARM Assembly Language Programming &amp; Architecture by Mazidi, et al.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511" y="885738"/>
            <a:ext cx="3298635" cy="40529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31120" y="5529024"/>
            <a:ext cx="8443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2- 22: ARM Program Memory Contents for Program 2-4 List File (Little Endian)</a:t>
            </a:r>
            <a:endParaRPr lang="en-US" b="1" dirty="0">
              <a:solidFill>
                <a:srgbClr val="5B9BD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4716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488668"/>
            <a:ext cx="7922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ARM Assembly Language Programming &amp; Architecture by Mazidi, et al.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511" y="885738"/>
            <a:ext cx="3298634" cy="40529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98792" y="5529024"/>
            <a:ext cx="3563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2- 23: Big Endian Convention</a:t>
            </a:r>
            <a:endParaRPr lang="en-US" b="1" dirty="0">
              <a:solidFill>
                <a:srgbClr val="5B9BD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0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488668"/>
            <a:ext cx="7922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ARM Assembly Language Programming &amp; Architecture by Mazidi, et al.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66" y="2251881"/>
            <a:ext cx="6098773" cy="19914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40873" y="4996660"/>
            <a:ext cx="3910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2- 24: Register Addressing Mode</a:t>
            </a:r>
            <a:endParaRPr lang="en-US" b="1" dirty="0">
              <a:solidFill>
                <a:srgbClr val="5B9BD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454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488668"/>
            <a:ext cx="7922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ARM Assembly Language Programming &amp; Architecture by Mazidi, et al.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96" y="2805746"/>
            <a:ext cx="5110518" cy="8908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05318" y="4996660"/>
            <a:ext cx="4175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2- 25: Immediate Addressing Mode</a:t>
            </a:r>
            <a:endParaRPr lang="en-US" b="1" dirty="0">
              <a:solidFill>
                <a:srgbClr val="5B9BD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260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488668"/>
            <a:ext cx="7922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ARM Assembly Language Programming &amp; Architecture by Mazidi, et al.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30" y="2251881"/>
            <a:ext cx="4451445" cy="19914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83088" y="4996660"/>
            <a:ext cx="4698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2- 26: Register Indirect Addressing Mode</a:t>
            </a:r>
            <a:endParaRPr lang="en-US" b="1" dirty="0">
              <a:solidFill>
                <a:srgbClr val="5B9BD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5666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488668"/>
            <a:ext cx="7922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ARM Assembly Language Programming &amp; Architecture by Mazidi, et al.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131" y="350469"/>
            <a:ext cx="6945315" cy="56613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04258" y="6065587"/>
            <a:ext cx="3641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2- 27: Keil </a:t>
            </a:r>
            <a:r>
              <a:rPr lang="en-US" b="1" dirty="0" err="1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uVision</a:t>
            </a:r>
            <a:r>
              <a:rPr lang="en-US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Screenshot</a:t>
            </a:r>
            <a:endParaRPr lang="en-US" b="1" dirty="0">
              <a:solidFill>
                <a:srgbClr val="5B9BD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7247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488668"/>
            <a:ext cx="7922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ARM Assembly Language Programming &amp; Architecture by Mazidi, et al.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612" y="1066800"/>
            <a:ext cx="8486775" cy="4724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93835" y="5955268"/>
            <a:ext cx="3641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2- 28: Keil </a:t>
            </a:r>
            <a:r>
              <a:rPr lang="en-US" b="1" dirty="0" err="1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uVision</a:t>
            </a:r>
            <a:r>
              <a:rPr lang="en-US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Screenshot</a:t>
            </a:r>
            <a:endParaRPr lang="en-US" b="1" dirty="0">
              <a:solidFill>
                <a:srgbClr val="5B9BD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263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88668"/>
            <a:ext cx="7922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ARM Assembly Language Programming &amp; Architecture by Mazidi, et al.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021" y="1271285"/>
            <a:ext cx="5953956" cy="43154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40977" y="5853024"/>
            <a:ext cx="3910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 2- 1: ALU Instructions Using GPRs</a:t>
            </a:r>
            <a:endParaRPr lang="en-US" b="1" dirty="0">
              <a:solidFill>
                <a:srgbClr val="5B9BD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447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88668"/>
            <a:ext cx="7922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ARM Assembly Language Programming &amp; Architecture by Mazidi, et al.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77" y="1892116"/>
            <a:ext cx="6662400" cy="23164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83877" y="4903578"/>
            <a:ext cx="6096000" cy="993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 2- 2: On-chip Memory Size for some ARM Chips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45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2-4_AnExampleOfARMMemoryAllocatio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5565" y="936600"/>
            <a:ext cx="2246623" cy="39632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488668"/>
            <a:ext cx="7922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ARM Assembly Language Programming &amp; Architecture by Mazidi, et al.</a:t>
            </a:r>
          </a:p>
        </p:txBody>
      </p:sp>
      <p:sp>
        <p:nvSpPr>
          <p:cNvPr id="6" name="Rectangle 5"/>
          <p:cNvSpPr/>
          <p:nvPr/>
        </p:nvSpPr>
        <p:spPr>
          <a:xfrm>
            <a:off x="3562634" y="5509604"/>
            <a:ext cx="5092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2- 4: An Example of ARM Memory Allocation</a:t>
            </a:r>
            <a:endParaRPr lang="en-US" b="1" dirty="0">
              <a:solidFill>
                <a:srgbClr val="5B9BD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268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2-5_ExecutingTheLDRinstructio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0" y="2286000"/>
            <a:ext cx="6556248" cy="23317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488668"/>
            <a:ext cx="7922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ARM Assembly Language Programming &amp; Architecture by Mazidi, et al.</a:t>
            </a:r>
          </a:p>
        </p:txBody>
      </p:sp>
      <p:sp>
        <p:nvSpPr>
          <p:cNvPr id="6" name="Rectangle 5"/>
          <p:cNvSpPr/>
          <p:nvPr/>
        </p:nvSpPr>
        <p:spPr>
          <a:xfrm>
            <a:off x="3994679" y="5368528"/>
            <a:ext cx="4053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2-5: Executing the LDR Instruction</a:t>
            </a:r>
            <a:endParaRPr lang="en-US" b="1" dirty="0">
              <a:solidFill>
                <a:srgbClr val="5B9BD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238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2-6_ExecutingTheSTRinstructio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0" y="2286000"/>
            <a:ext cx="6554247" cy="23281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488668"/>
            <a:ext cx="7922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ARM Assembly Language Programming &amp; Architecture by Mazidi, et al.</a:t>
            </a:r>
          </a:p>
        </p:txBody>
      </p:sp>
      <p:sp>
        <p:nvSpPr>
          <p:cNvPr id="6" name="Rectangle 5"/>
          <p:cNvSpPr/>
          <p:nvPr/>
        </p:nvSpPr>
        <p:spPr>
          <a:xfrm>
            <a:off x="4005220" y="5366764"/>
            <a:ext cx="4030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2-6: Executing the STR Instruction</a:t>
            </a:r>
            <a:endParaRPr lang="en-US" b="1" dirty="0">
              <a:solidFill>
                <a:srgbClr val="5B9BD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566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2-7_ExecutingTheLDRBinstructio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0" y="2286000"/>
            <a:ext cx="6556248" cy="23317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488668"/>
            <a:ext cx="7922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ARM Assembly Language Programming &amp; Architecture by Mazidi, et al.</a:t>
            </a:r>
          </a:p>
        </p:txBody>
      </p:sp>
      <p:sp>
        <p:nvSpPr>
          <p:cNvPr id="6" name="Rectangle 5"/>
          <p:cNvSpPr/>
          <p:nvPr/>
        </p:nvSpPr>
        <p:spPr>
          <a:xfrm>
            <a:off x="3903308" y="5368528"/>
            <a:ext cx="4236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2- 7: Executing the LDRB Instruction</a:t>
            </a:r>
            <a:endParaRPr lang="en-US" b="1" dirty="0">
              <a:solidFill>
                <a:srgbClr val="5B9BD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017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817</Words>
  <Application>Microsoft Office PowerPoint</Application>
  <PresentationFormat>Widescreen</PresentationFormat>
  <Paragraphs>76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iranian control</cp:lastModifiedBy>
  <cp:revision>15</cp:revision>
  <dcterms:created xsi:type="dcterms:W3CDTF">2016-07-30T06:24:45Z</dcterms:created>
  <dcterms:modified xsi:type="dcterms:W3CDTF">2024-05-04T13:21:52Z</dcterms:modified>
</cp:coreProperties>
</file>